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89" r:id="rId3"/>
    <p:sldId id="268" r:id="rId4"/>
    <p:sldId id="281" r:id="rId5"/>
    <p:sldId id="287" r:id="rId6"/>
    <p:sldId id="288" r:id="rId7"/>
    <p:sldId id="280" r:id="rId8"/>
    <p:sldId id="266" r:id="rId9"/>
    <p:sldId id="28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0000BA"/>
    <a:srgbClr val="6307E4"/>
    <a:srgbClr val="66C1E8"/>
    <a:srgbClr val="7F70D6"/>
    <a:srgbClr val="D367D6"/>
    <a:srgbClr val="C93ED6"/>
    <a:srgbClr val="FFE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85" autoAdjust="0"/>
  </p:normalViewPr>
  <p:slideViewPr>
    <p:cSldViewPr snapToGrid="0" snapToObjects="1">
      <p:cViewPr varScale="1">
        <p:scale>
          <a:sx n="37" d="100"/>
          <a:sy n="37" d="100"/>
        </p:scale>
        <p:origin x="1651"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540AF-D67E-5A40-B8F3-F237A255F1D2}"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A071-023D-DF45-BB71-443F530699A9}" type="slidenum">
              <a:rPr lang="en-US" smtClean="0"/>
              <a:pPr/>
              <a:t>‹#›</a:t>
            </a:fld>
            <a:endParaRPr lang="en-US" dirty="0"/>
          </a:p>
        </p:txBody>
      </p:sp>
    </p:spTree>
    <p:extLst>
      <p:ext uri="{BB962C8B-B14F-4D97-AF65-F5344CB8AC3E}">
        <p14:creationId xmlns:p14="http://schemas.microsoft.com/office/powerpoint/2010/main" val="4219368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countries have a legislative framework and policies.</a:t>
            </a:r>
            <a:r>
              <a:rPr lang="en-US" baseline="0" dirty="0" smtClean="0"/>
              <a:t> Do these prevent your </a:t>
            </a:r>
            <a:r>
              <a:rPr lang="en-US" baseline="0" smtClean="0"/>
              <a:t>country from implementing </a:t>
            </a:r>
            <a:r>
              <a:rPr lang="en-US" baseline="0" dirty="0" smtClean="0"/>
              <a:t>EAFM?</a:t>
            </a:r>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2</a:t>
            </a:fld>
            <a:endParaRPr lang="en-US" dirty="0"/>
          </a:p>
        </p:txBody>
      </p:sp>
    </p:spTree>
    <p:extLst>
      <p:ext uri="{BB962C8B-B14F-4D97-AF65-F5344CB8AC3E}">
        <p14:creationId xmlns:p14="http://schemas.microsoft.com/office/powerpoint/2010/main" val="187779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 plan to implement policies</a:t>
            </a:r>
            <a:r>
              <a:rPr lang="en-GB" dirty="0" smtClean="0"/>
              <a:t>. Policies by themselves are very difficult to</a:t>
            </a:r>
            <a:r>
              <a:rPr lang="en-GB" baseline="0" dirty="0" smtClean="0"/>
              <a:t> implement. They need supportive planning.</a:t>
            </a:r>
            <a:endParaRPr lang="en-GB" dirty="0" smtClean="0"/>
          </a:p>
          <a:p>
            <a:r>
              <a:rPr lang="en-GB" dirty="0" smtClean="0"/>
              <a:t>Planning involves setting objectives</a:t>
            </a:r>
            <a:r>
              <a:rPr lang="en-GB" baseline="0" dirty="0" smtClean="0"/>
              <a:t> and agreeing on actions to meet those objectives. </a:t>
            </a:r>
            <a:r>
              <a:rPr lang="en-AU" baseline="0" dirty="0" smtClean="0"/>
              <a:t>(coming later)</a:t>
            </a:r>
          </a:p>
          <a:p>
            <a:pPr marL="0" indent="0" algn="l">
              <a:buClr>
                <a:schemeClr val="accent4">
                  <a:lumMod val="75000"/>
                </a:schemeClr>
              </a:buClr>
              <a:buSzPct val="150000"/>
              <a:buFont typeface="Arial"/>
              <a:buNone/>
            </a:pPr>
            <a:endParaRPr lang="en-GB" sz="1200" dirty="0" smtClean="0">
              <a:solidFill>
                <a:srgbClr val="000000"/>
              </a:solidFill>
              <a:latin typeface="Myriad Pro"/>
              <a:cs typeface="Myriad Pro"/>
            </a:endParaRPr>
          </a:p>
          <a:p>
            <a:pPr marL="0" indent="0" algn="l">
              <a:buClr>
                <a:schemeClr val="accent4">
                  <a:lumMod val="75000"/>
                </a:schemeClr>
              </a:buClr>
              <a:buSzPct val="150000"/>
              <a:buFont typeface="Arial"/>
              <a:buNone/>
            </a:pPr>
            <a:r>
              <a:rPr lang="en-GB" sz="1200" dirty="0" smtClean="0">
                <a:solidFill>
                  <a:srgbClr val="000000"/>
                </a:solidFill>
                <a:latin typeface="Myriad Pro"/>
                <a:cs typeface="Myriad Pro"/>
              </a:rPr>
              <a:t>Promote resource use efficiency.</a:t>
            </a:r>
            <a:r>
              <a:rPr lang="en-GB" sz="1200" baseline="0" dirty="0" smtClean="0">
                <a:solidFill>
                  <a:srgbClr val="000000"/>
                </a:solidFill>
                <a:latin typeface="Myriad Pro"/>
                <a:cs typeface="Myriad Pro"/>
              </a:rPr>
              <a:t> Planning </a:t>
            </a:r>
            <a:r>
              <a:rPr lang="en-GB" sz="1200" dirty="0" smtClean="0"/>
              <a:t> provides more certainty on the roles and  responsibilities of the different players. </a:t>
            </a:r>
          </a:p>
          <a:p>
            <a:pPr algn="l">
              <a:buClr>
                <a:schemeClr val="accent4">
                  <a:lumMod val="75000"/>
                </a:schemeClr>
              </a:buClr>
              <a:buSzPct val="150000"/>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yriad Pro"/>
                <a:cs typeface="Myriad Pro"/>
              </a:rPr>
              <a:t>Facilitates resources (people and money) mobilization</a:t>
            </a:r>
          </a:p>
          <a:p>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yriad Pro"/>
                <a:cs typeface="Myriad Pro"/>
              </a:rPr>
              <a:t>Encourages participation and ownership in the management process.</a:t>
            </a:r>
          </a:p>
          <a:p>
            <a:endParaRPr lang="en-GB" b="1" dirty="0" smtClean="0"/>
          </a:p>
        </p:txBody>
      </p:sp>
      <p:sp>
        <p:nvSpPr>
          <p:cNvPr id="4" name="Slide Number Placeholder 3"/>
          <p:cNvSpPr>
            <a:spLocks noGrp="1"/>
          </p:cNvSpPr>
          <p:nvPr>
            <p:ph type="sldNum" sz="quarter" idx="10"/>
          </p:nvPr>
        </p:nvSpPr>
        <p:spPr/>
        <p:txBody>
          <a:bodyPr/>
          <a:lstStyle/>
          <a:p>
            <a:fld id="{5E99A071-023D-DF45-BB71-443F530699A9}" type="slidenum">
              <a:rPr lang="en-US" smtClean="0"/>
              <a:pPr/>
              <a:t>3</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first time we introduce the</a:t>
            </a:r>
            <a:r>
              <a:rPr lang="en-GB" baseline="0" dirty="0" smtClean="0"/>
              <a:t> Management cycle (the EAFM process cycle is based on this). This can be applied to managing anything e.g. a business, a district office, or a project.  </a:t>
            </a:r>
            <a:r>
              <a:rPr lang="en-GB" i="1" baseline="0" dirty="0" smtClean="0"/>
              <a:t>Be sure not to call them </a:t>
            </a:r>
            <a:r>
              <a:rPr lang="en-GB" b="1" i="1" baseline="0" dirty="0" smtClean="0"/>
              <a:t>steps</a:t>
            </a:r>
            <a:r>
              <a:rPr lang="en-GB" i="1" baseline="0" dirty="0" smtClean="0"/>
              <a:t> – these are the general </a:t>
            </a:r>
            <a:r>
              <a:rPr lang="en-GB" b="1" i="1" baseline="0" dirty="0" smtClean="0"/>
              <a:t>phases</a:t>
            </a:r>
            <a:r>
              <a:rPr lang="en-GB" i="1" baseline="0" dirty="0" smtClean="0"/>
              <a:t> in which the steps come under.</a:t>
            </a:r>
          </a:p>
          <a:p>
            <a:endParaRPr lang="en-GB" i="1" baseline="0" dirty="0" smtClean="0"/>
          </a:p>
          <a:p>
            <a:r>
              <a:rPr lang="en-GB" i="0" baseline="0" dirty="0" smtClean="0"/>
              <a:t>Stress that this cycle is repeated many times as we learn by doing.</a:t>
            </a:r>
          </a:p>
          <a:p>
            <a:endParaRPr lang="en-GB" i="0" dirty="0" smtClean="0"/>
          </a:p>
          <a:p>
            <a:r>
              <a:rPr lang="en-GB" dirty="0" smtClean="0"/>
              <a:t>Refer participants to Module 6,</a:t>
            </a:r>
            <a:r>
              <a:rPr lang="en-GB" baseline="0" dirty="0" smtClean="0"/>
              <a:t> section 2 and</a:t>
            </a:r>
            <a:r>
              <a:rPr lang="en-GB" dirty="0" smtClean="0"/>
              <a:t> go through what each phase involves- i.e. management’s role in supporting each phase. </a:t>
            </a:r>
            <a:r>
              <a:rPr lang="en-GB" dirty="0" smtClean="0">
                <a:solidFill>
                  <a:srgbClr val="FF0000"/>
                </a:solidFill>
              </a:rPr>
              <a:t>Check &amp; improve is the adaptive</a:t>
            </a:r>
            <a:r>
              <a:rPr lang="en-GB" baseline="0" dirty="0" smtClean="0">
                <a:solidFill>
                  <a:srgbClr val="FF0000"/>
                </a:solidFill>
              </a:rPr>
              <a:t> management part of the cycle.</a:t>
            </a:r>
            <a:endParaRPr lang="en-GB" dirty="0" smtClean="0">
              <a:solidFill>
                <a:srgbClr val="FF0000"/>
              </a:solidFill>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4</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57238" y="830263"/>
            <a:ext cx="5522912" cy="414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EAFM encourages good planning, and implementing actions linked logically to these plans and higher</a:t>
            </a:r>
            <a:r>
              <a:rPr lang="en-GB" altLang="en-US" u="none" baseline="0" dirty="0" smtClean="0"/>
              <a:t> level policies</a:t>
            </a:r>
            <a:r>
              <a:rPr lang="en-GB" altLang="en-US" u="none" dirty="0" smtClean="0"/>
              <a:t>. It emphasises that having an EAFM plan will help link the high-level</a:t>
            </a:r>
            <a:r>
              <a:rPr lang="en-GB" altLang="en-US" u="none" baseline="0" dirty="0" smtClean="0"/>
              <a:t>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pPr>
            <a:endParaRPr lang="en-GB" altLang="en-US" u="none" baseline="0" dirty="0" smtClean="0"/>
          </a:p>
          <a:p>
            <a:pPr eaLnBrk="1" hangingPunct="1">
              <a:spcBef>
                <a:spcPct val="0"/>
              </a:spcBef>
            </a:pPr>
            <a:r>
              <a:rPr lang="en-GB" altLang="en-US" u="none" baseline="0" dirty="0" smtClean="0"/>
              <a:t>Legislation and policies say what needs to be achieved. Plans (linked to rules and regulations) say how they will be achieved.</a:t>
            </a:r>
          </a:p>
          <a:p>
            <a:pPr eaLnBrk="1" hangingPunct="1">
              <a:spcBef>
                <a:spcPct val="0"/>
              </a:spcBef>
            </a:pPr>
            <a:endParaRPr lang="en-GB" altLang="en-US" u="none" baseline="0" dirty="0" smtClean="0"/>
          </a:p>
          <a:p>
            <a:pPr eaLnBrk="1" hangingPunct="1">
              <a:spcBef>
                <a:spcPct val="0"/>
              </a:spcBef>
            </a:pPr>
            <a:r>
              <a:rPr lang="en-GB" altLang="en-US" u="none" baseline="0" dirty="0" smtClean="0"/>
              <a:t>One example is given – one fisheries </a:t>
            </a:r>
          </a:p>
          <a:p>
            <a:pPr eaLnBrk="1" hangingPunct="1">
              <a:spcBef>
                <a:spcPct val="0"/>
              </a:spcBef>
            </a:pPr>
            <a:r>
              <a:rPr lang="en-GB" altLang="en-US" u="none" baseline="0" dirty="0" smtClean="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trawl fishery and the management action of controlling the number of boats and fishing gear</a:t>
            </a:r>
          </a:p>
          <a:p>
            <a:pPr marL="228600" indent="-228600" eaLnBrk="1" hangingPunct="1">
              <a:spcBef>
                <a:spcPct val="0"/>
              </a:spcBef>
              <a:buAutoNum type="arabicPeriod"/>
            </a:pPr>
            <a:endParaRPr lang="en-GB" altLang="en-US" u="none" baseline="0" dirty="0" smtClean="0"/>
          </a:p>
          <a:p>
            <a:pPr marL="0" indent="0" eaLnBrk="1" hangingPunct="1">
              <a:spcBef>
                <a:spcPct val="0"/>
              </a:spcBef>
              <a:buNone/>
            </a:pPr>
            <a:r>
              <a:rPr lang="en-GB" altLang="en-US" u="none" baseline="0" dirty="0" smtClean="0"/>
              <a:t>Another ecological example:</a:t>
            </a:r>
          </a:p>
          <a:p>
            <a:pPr marL="0" indent="0" eaLnBrk="1" hangingPunct="1">
              <a:spcBef>
                <a:spcPct val="0"/>
              </a:spcBef>
              <a:buNone/>
            </a:pPr>
            <a:r>
              <a:rPr lang="en-GB" altLang="en-US" u="none" baseline="0" dirty="0" smtClean="0"/>
              <a:t>Environmental legislation (e.g. Environment Protection Act) and policies (e.g. Marine conservation policy) often state have an aim of a “Healthy Environment”. To achieve this aim in a fisheries context, a plan is required that specifies the need to protect the fish habitat and a management action of closing a selected area through a marine protected area (MPA)</a:t>
            </a:r>
          </a:p>
        </p:txBody>
      </p:sp>
    </p:spTree>
    <p:extLst>
      <p:ext uri="{BB962C8B-B14F-4D97-AF65-F5344CB8AC3E}">
        <p14:creationId xmlns:p14="http://schemas.microsoft.com/office/powerpoint/2010/main" val="166615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57238" y="830263"/>
            <a:ext cx="5522912" cy="414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Without a plan the policy will not be implemented.</a:t>
            </a:r>
            <a:endParaRPr lang="en-GB" altLang="en-US" u="none" baseline="0" dirty="0" smtClean="0"/>
          </a:p>
        </p:txBody>
      </p:sp>
    </p:spTree>
    <p:extLst>
      <p:ext uri="{BB962C8B-B14F-4D97-AF65-F5344CB8AC3E}">
        <p14:creationId xmlns:p14="http://schemas.microsoft.com/office/powerpoint/2010/main" val="172324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Some characteristics of</a:t>
            </a:r>
            <a:r>
              <a:rPr lang="en-GB" baseline="0" dirty="0" smtClean="0"/>
              <a:t> good planning are that it:</a:t>
            </a:r>
          </a:p>
          <a:p>
            <a:pPr marL="228600" indent="-228600" algn="l">
              <a:spcAft>
                <a:spcPts val="600"/>
              </a:spcAft>
              <a:buClr>
                <a:schemeClr val="accent4">
                  <a:lumMod val="75000"/>
                </a:schemeClr>
              </a:buClr>
              <a:buSzPct val="150000"/>
              <a:buFont typeface="+mj-lt"/>
              <a:buAutoNum type="arabicPeriod"/>
            </a:pPr>
            <a:r>
              <a:rPr lang="en-US" sz="1200" dirty="0" smtClean="0">
                <a:solidFill>
                  <a:srgbClr val="000000"/>
                </a:solidFill>
                <a:latin typeface="Myriad Pro"/>
                <a:cs typeface="Myriad Pro"/>
              </a:rPr>
              <a:t>Provides a clear sense of direction</a:t>
            </a:r>
          </a:p>
          <a:p>
            <a:pPr marL="228600" indent="-228600" algn="l">
              <a:spcAft>
                <a:spcPts val="600"/>
              </a:spcAft>
              <a:buClr>
                <a:schemeClr val="accent4">
                  <a:lumMod val="75000"/>
                </a:schemeClr>
              </a:buClr>
              <a:buSzPct val="150000"/>
              <a:buFont typeface="+mj-lt"/>
              <a:buAutoNum type="arabicPeriod"/>
            </a:pPr>
            <a:r>
              <a:rPr lang="en-US" sz="1200" dirty="0" smtClean="0">
                <a:solidFill>
                  <a:srgbClr val="000000"/>
                </a:solidFill>
                <a:latin typeface="Myriad Pro"/>
                <a:cs typeface="Myriad Pro"/>
              </a:rPr>
              <a:t>Promotes transparency</a:t>
            </a:r>
          </a:p>
          <a:p>
            <a:pPr marL="228600" indent="-228600" algn="l">
              <a:spcAft>
                <a:spcPts val="600"/>
              </a:spcAft>
              <a:buClr>
                <a:schemeClr val="accent4">
                  <a:lumMod val="75000"/>
                </a:schemeClr>
              </a:buClr>
              <a:buSzPct val="150000"/>
              <a:buFont typeface="+mj-lt"/>
              <a:buAutoNum type="arabicPeriod"/>
            </a:pPr>
            <a:r>
              <a:rPr lang="en-US" sz="1200" dirty="0" smtClean="0">
                <a:solidFill>
                  <a:srgbClr val="000000"/>
                </a:solidFill>
                <a:latin typeface="Myriad Pro"/>
                <a:cs typeface="Myriad Pro"/>
              </a:rPr>
              <a:t>Considers alternative courses of action</a:t>
            </a:r>
          </a:p>
          <a:p>
            <a:pPr marL="228600" indent="-228600" algn="l">
              <a:spcAft>
                <a:spcPts val="600"/>
              </a:spcAft>
              <a:buClr>
                <a:schemeClr val="accent4">
                  <a:lumMod val="75000"/>
                </a:schemeClr>
              </a:buClr>
              <a:buSzPct val="150000"/>
              <a:buFont typeface="+mj-lt"/>
              <a:buAutoNum type="arabicPeriod"/>
            </a:pPr>
            <a:r>
              <a:rPr lang="en-US" sz="1200" dirty="0" smtClean="0">
                <a:solidFill>
                  <a:srgbClr val="000000"/>
                </a:solidFill>
                <a:latin typeface="Myriad Pro"/>
                <a:cs typeface="Myriad Pro"/>
              </a:rPr>
              <a:t>Is based on the best information available (uncertainty reduces through time).</a:t>
            </a:r>
          </a:p>
          <a:p>
            <a:pPr marL="457200" indent="-457200" algn="l">
              <a:spcAft>
                <a:spcPts val="600"/>
              </a:spcAft>
              <a:buClr>
                <a:schemeClr val="accent4">
                  <a:lumMod val="75000"/>
                </a:schemeClr>
              </a:buClr>
              <a:buSzPct val="150000"/>
            </a:pPr>
            <a:endParaRPr lang="en-US" sz="1200" dirty="0" smtClean="0">
              <a:solidFill>
                <a:srgbClr val="000000"/>
              </a:solidFill>
              <a:latin typeface="Myriad Pro"/>
              <a:cs typeface="Myriad Pro"/>
            </a:endParaRPr>
          </a:p>
          <a:p>
            <a:pPr marL="457200" indent="-457200" algn="l">
              <a:spcAft>
                <a:spcPts val="600"/>
              </a:spcAft>
              <a:buClr>
                <a:schemeClr val="accent4">
                  <a:lumMod val="75000"/>
                </a:schemeClr>
              </a:buClr>
              <a:buSzPct val="150000"/>
            </a:pPr>
            <a:endParaRPr lang="en-US" sz="1200" dirty="0" smtClean="0">
              <a:solidFill>
                <a:srgbClr val="000000"/>
              </a:solidFill>
              <a:latin typeface="Myriad Pro"/>
              <a:cs typeface="Myriad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 </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7</a:t>
            </a:fld>
            <a:endParaRPr lang="en-US" dirty="0"/>
          </a:p>
        </p:txBody>
      </p:sp>
    </p:spTree>
    <p:extLst>
      <p:ext uri="{BB962C8B-B14F-4D97-AF65-F5344CB8AC3E}">
        <p14:creationId xmlns:p14="http://schemas.microsoft.com/office/powerpoint/2010/main" val="198971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There are often a set of nested</a:t>
            </a:r>
            <a:r>
              <a:rPr lang="en-GB" baseline="0" dirty="0" smtClean="0"/>
              <a:t> plans starting from the higher level </a:t>
            </a:r>
            <a:r>
              <a:rPr lang="en-GB" dirty="0" smtClean="0"/>
              <a:t>long-term national</a:t>
            </a:r>
            <a:r>
              <a:rPr lang="en-GB" baseline="0" dirty="0" smtClean="0"/>
              <a:t> plan. Under this there may be an agency</a:t>
            </a:r>
            <a:r>
              <a:rPr lang="en-GB" dirty="0" smtClean="0"/>
              <a:t> strategic plan.</a:t>
            </a:r>
            <a:r>
              <a:rPr lang="en-GB" baseline="0" dirty="0" smtClean="0"/>
              <a:t> </a:t>
            </a:r>
            <a:r>
              <a:rPr lang="en-GB" dirty="0" smtClean="0">
                <a:solidFill>
                  <a:srgbClr val="FF0000"/>
                </a:solidFill>
              </a:rPr>
              <a:t>EAFM Plans and an implementation Work plan to implement it</a:t>
            </a:r>
            <a:r>
              <a:rPr lang="en-GB" baseline="0" dirty="0" smtClean="0">
                <a:solidFill>
                  <a:srgbClr val="FF0000"/>
                </a:solidFill>
              </a:rPr>
              <a:t> lie under the national agency plan. Overall policies and visions must align.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solidFill>
                  <a:srgbClr val="FF0000"/>
                </a:solidFill>
              </a:rPr>
              <a:t>Draw nested example/ diagram on flipchart to ensure concept of ‘nested’ is clear. So: their EAFM plan has to be nested within their agency and country strategies (which we elicited at start of this session).</a:t>
            </a:r>
            <a:endParaRPr lang="en-GB"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8</a:t>
            </a:fld>
            <a:endParaRPr lang="en-US" dirty="0"/>
          </a:p>
        </p:txBody>
      </p:sp>
    </p:spTree>
    <p:extLst>
      <p:ext uri="{BB962C8B-B14F-4D97-AF65-F5344CB8AC3E}">
        <p14:creationId xmlns:p14="http://schemas.microsoft.com/office/powerpoint/2010/main" val="841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Self explanatory</a:t>
            </a:r>
            <a:endParaRPr lang="en-AU" dirty="0"/>
          </a:p>
        </p:txBody>
      </p:sp>
      <p:sp>
        <p:nvSpPr>
          <p:cNvPr id="4" name="Slide Number Placeholder 3"/>
          <p:cNvSpPr>
            <a:spLocks noGrp="1"/>
          </p:cNvSpPr>
          <p:nvPr>
            <p:ph type="sldNum" sz="quarter" idx="10"/>
          </p:nvPr>
        </p:nvSpPr>
        <p:spPr/>
        <p:txBody>
          <a:bodyPr/>
          <a:lstStyle/>
          <a:p>
            <a:fld id="{5E99A071-023D-DF45-BB71-443F530699A9}" type="slidenum">
              <a:rPr lang="en-US" smtClean="0"/>
              <a:pPr/>
              <a:t>9</a:t>
            </a:fld>
            <a:endParaRPr lang="en-US" dirty="0"/>
          </a:p>
        </p:txBody>
      </p:sp>
    </p:spTree>
    <p:extLst>
      <p:ext uri="{BB962C8B-B14F-4D97-AF65-F5344CB8AC3E}">
        <p14:creationId xmlns:p14="http://schemas.microsoft.com/office/powerpoint/2010/main" val="310300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22773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77704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02704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66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Box 6"/>
          <p:cNvSpPr txBox="1"/>
          <p:nvPr userDrawn="1"/>
        </p:nvSpPr>
        <p:spPr>
          <a:xfrm>
            <a:off x="8637748" y="64886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a:t>
            </a:fld>
            <a:endParaRPr lang="en-US" dirty="0">
              <a:solidFill>
                <a:schemeClr val="bg1"/>
              </a:solidFill>
              <a:latin typeface="Myriad Pro"/>
              <a:cs typeface="Myriad Pro"/>
            </a:endParaRPr>
          </a:p>
        </p:txBody>
      </p:sp>
      <p:grpSp>
        <p:nvGrpSpPr>
          <p:cNvPr id="14" name="Group 13"/>
          <p:cNvGrpSpPr/>
          <p:nvPr userDrawn="1"/>
        </p:nvGrpSpPr>
        <p:grpSpPr>
          <a:xfrm>
            <a:off x="-50110" y="6410960"/>
            <a:ext cx="9203888" cy="450528"/>
            <a:chOff x="-40944" y="6407474"/>
            <a:chExt cx="9203888" cy="450528"/>
          </a:xfrm>
        </p:grpSpPr>
        <p:sp>
          <p:nvSpPr>
            <p:cNvPr id="15" name="Rectangle 14"/>
            <p:cNvSpPr/>
            <p:nvPr/>
          </p:nvSpPr>
          <p:spPr>
            <a:xfrm>
              <a:off x="8758" y="6407474"/>
              <a:ext cx="4296033" cy="45052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6" name="Rectangle 15"/>
            <p:cNvSpPr/>
            <p:nvPr/>
          </p:nvSpPr>
          <p:spPr>
            <a:xfrm>
              <a:off x="2577993" y="6407474"/>
              <a:ext cx="6584951" cy="450526"/>
            </a:xfrm>
            <a:prstGeom prst="rect">
              <a:avLst/>
            </a:prstGeom>
            <a:solidFill>
              <a:schemeClr val="accent2">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7" name="Isosceles Triangle 16"/>
            <p:cNvSpPr/>
            <p:nvPr/>
          </p:nvSpPr>
          <p:spPr>
            <a:xfrm rot="5400000">
              <a:off x="4272694" y="6424465"/>
              <a:ext cx="450526" cy="416547"/>
            </a:xfrm>
            <a:prstGeom prst="triangle">
              <a:avLst/>
            </a:prstGeom>
            <a:solidFill>
              <a:srgbClr val="953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ubtitle 2"/>
            <p:cNvSpPr txBox="1">
              <a:spLocks/>
            </p:cNvSpPr>
            <p:nvPr/>
          </p:nvSpPr>
          <p:spPr>
            <a:xfrm>
              <a:off x="-40944" y="6447703"/>
              <a:ext cx="4154750" cy="378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bg1"/>
                  </a:solidFill>
                  <a:effectLst/>
                  <a:uLnTx/>
                  <a:uFillTx/>
                  <a:latin typeface="Myriad Pro"/>
                  <a:ea typeface="+mn-ea"/>
                  <a:cs typeface="Myriad Pro"/>
                </a:rPr>
                <a:t>5a. ROLES AND RESPONSIBILITIES</a:t>
              </a:r>
              <a:endParaRPr kumimoji="0" lang="en-US" sz="1600" b="1" i="0" u="none" strike="noStrike" kern="1200" cap="none" spc="0" normalizeH="0" baseline="0" noProof="0" dirty="0">
                <a:ln>
                  <a:noFill/>
                </a:ln>
                <a:solidFill>
                  <a:schemeClr val="bg1"/>
                </a:solidFill>
                <a:effectLst/>
                <a:uLnTx/>
                <a:uFillTx/>
                <a:latin typeface="Myriad Pro"/>
                <a:ea typeface="+mn-ea"/>
                <a:cs typeface="Myriad Pro"/>
              </a:endParaRPr>
            </a:p>
          </p:txBody>
        </p:sp>
      </p:grpSp>
      <p:pic>
        <p:nvPicPr>
          <p:cNvPr id="19" name="Picture 18" descr="EAFM_image_green3.png"/>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100" t="47019" r="-100" b="43873"/>
          <a:stretch/>
        </p:blipFill>
        <p:spPr>
          <a:xfrm>
            <a:off x="0" y="0"/>
            <a:ext cx="9155248" cy="605615"/>
          </a:xfrm>
          <a:prstGeom prst="rect">
            <a:avLst/>
          </a:prstGeom>
        </p:spPr>
      </p:pic>
    </p:spTree>
    <p:extLst>
      <p:ext uri="{BB962C8B-B14F-4D97-AF65-F5344CB8AC3E}">
        <p14:creationId xmlns:p14="http://schemas.microsoft.com/office/powerpoint/2010/main" val="425189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418437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7580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5697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61085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11364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94281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166421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10BBCCF-0831-F841-9118-2C9D3AB9CB2D}" type="datetimeFigureOut">
              <a:rPr lang="en-US" smtClean="0"/>
              <a:pPr/>
              <a:t>6/23/2016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3FB8DF-4480-2344-AFDC-7E84E979569D}" type="slidenum">
              <a:rPr lang="en-US" smtClean="0"/>
              <a:pPr/>
              <a:t>‹#›</a:t>
            </a:fld>
            <a:endParaRPr lang="en-US" dirty="0"/>
          </a:p>
        </p:txBody>
      </p:sp>
    </p:spTree>
    <p:extLst>
      <p:ext uri="{BB962C8B-B14F-4D97-AF65-F5344CB8AC3E}">
        <p14:creationId xmlns:p14="http://schemas.microsoft.com/office/powerpoint/2010/main" val="392969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6407556"/>
            <a:ext cx="9157648" cy="459597"/>
            <a:chOff x="-948" y="3894317"/>
            <a:chExt cx="9157648" cy="459597"/>
          </a:xfrm>
        </p:grpSpPr>
        <p:sp>
          <p:nvSpPr>
            <p:cNvPr id="9" name="Rectangle 8"/>
            <p:cNvSpPr/>
            <p:nvPr/>
          </p:nvSpPr>
          <p:spPr>
            <a:xfrm>
              <a:off x="-948" y="3894317"/>
              <a:ext cx="4683416" cy="450526"/>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0" name="Rectangle 9"/>
            <p:cNvSpPr/>
            <p:nvPr/>
          </p:nvSpPr>
          <p:spPr>
            <a:xfrm>
              <a:off x="2571749" y="3903388"/>
              <a:ext cx="6584951" cy="450526"/>
            </a:xfrm>
            <a:prstGeom prst="rect">
              <a:avLst/>
            </a:prstGeom>
            <a:solidFill>
              <a:schemeClr val="accent4">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D934"/>
                </a:solidFill>
              </a:endParaRPr>
            </a:p>
          </p:txBody>
        </p:sp>
        <p:sp>
          <p:nvSpPr>
            <p:cNvPr id="11" name="Isosceles Triangle 10"/>
            <p:cNvSpPr/>
            <p:nvPr/>
          </p:nvSpPr>
          <p:spPr>
            <a:xfrm rot="5400000">
              <a:off x="4659130" y="3911307"/>
              <a:ext cx="450526" cy="416547"/>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12728" y="3935767"/>
              <a:ext cx="4240161" cy="3780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chemeClr val="bg1"/>
                  </a:solidFill>
                  <a:effectLst/>
                  <a:uLnTx/>
                  <a:uFillTx/>
                  <a:latin typeface="Myriad Pro"/>
                  <a:ea typeface="+mn-ea"/>
                  <a:cs typeface="Myriad Pro"/>
                </a:rPr>
                <a:t>6. LINK BETWEEN</a:t>
              </a:r>
              <a:r>
                <a:rPr kumimoji="0" lang="en-US" sz="1600" b="1" i="0" u="none" strike="noStrike" kern="1200" cap="none" spc="0" normalizeH="0" noProof="0" dirty="0" smtClean="0">
                  <a:ln>
                    <a:noFill/>
                  </a:ln>
                  <a:solidFill>
                    <a:schemeClr val="bg1"/>
                  </a:solidFill>
                  <a:effectLst/>
                  <a:uLnTx/>
                  <a:uFillTx/>
                  <a:latin typeface="Myriad Pro"/>
                  <a:ea typeface="+mn-ea"/>
                  <a:cs typeface="Myriad Pro"/>
                </a:rPr>
                <a:t> POLICY AND ACTION</a:t>
              </a:r>
              <a:endParaRPr kumimoji="0" lang="en-US" sz="1600" b="1" i="0" u="none" strike="noStrike" kern="1200" cap="none" spc="0" normalizeH="0" baseline="0" noProof="0" dirty="0">
                <a:ln>
                  <a:noFill/>
                </a:ln>
                <a:solidFill>
                  <a:schemeClr val="bg1"/>
                </a:solidFill>
                <a:effectLst/>
                <a:uLnTx/>
                <a:uFillTx/>
                <a:latin typeface="Myriad Pro"/>
                <a:ea typeface="+mn-ea"/>
                <a:cs typeface="Myriad Pro"/>
              </a:endParaRPr>
            </a:p>
          </p:txBody>
        </p:sp>
      </p:grpSp>
      <p:sp>
        <p:nvSpPr>
          <p:cNvPr id="7" name="TextBox 6"/>
          <p:cNvSpPr txBox="1"/>
          <p:nvPr userDrawn="1"/>
        </p:nvSpPr>
        <p:spPr>
          <a:xfrm>
            <a:off x="8637748" y="6488668"/>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a:t>
            </a:fld>
            <a:endParaRPr lang="en-US" dirty="0">
              <a:solidFill>
                <a:schemeClr val="bg1"/>
              </a:solidFill>
              <a:latin typeface="Myriad Pro"/>
              <a:cs typeface="Myriad Pro"/>
            </a:endParaRPr>
          </a:p>
        </p:txBody>
      </p:sp>
      <p:pic>
        <p:nvPicPr>
          <p:cNvPr id="14" name="Picture 13" descr="EAFM_image_green3.png"/>
          <p:cNvPicPr>
            <a:picLocks noChangeAspect="1"/>
          </p:cNvPicPr>
          <p:nvPr userDrawn="1"/>
        </p:nvPicPr>
        <p:blipFill rotWithShape="1">
          <a:blip r:embed="rId15" cstate="print">
            <a:alphaModFix/>
            <a:extLst>
              <a:ext uri="{28A0092B-C50C-407E-A947-70E740481C1C}">
                <a14:useLocalDpi xmlns:a14="http://schemas.microsoft.com/office/drawing/2010/main"/>
              </a:ext>
            </a:extLst>
          </a:blip>
          <a:srcRect t="54250" b="36642"/>
          <a:stretch/>
        </p:blipFill>
        <p:spPr>
          <a:xfrm>
            <a:off x="0" y="0"/>
            <a:ext cx="9155248" cy="605615"/>
          </a:xfrm>
          <a:prstGeom prst="rect">
            <a:avLst/>
          </a:prstGeom>
        </p:spPr>
      </p:pic>
    </p:spTree>
    <p:extLst>
      <p:ext uri="{BB962C8B-B14F-4D97-AF65-F5344CB8AC3E}">
        <p14:creationId xmlns:p14="http://schemas.microsoft.com/office/powerpoint/2010/main" val="48153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007973"/>
            <a:ext cx="9144000" cy="1850027"/>
            <a:chOff x="0" y="5007973"/>
            <a:chExt cx="9144000" cy="1850027"/>
          </a:xfrm>
        </p:grpSpPr>
        <p:sp>
          <p:nvSpPr>
            <p:cNvPr id="8" name="Rectangle 7"/>
            <p:cNvSpPr/>
            <p:nvPr/>
          </p:nvSpPr>
          <p:spPr>
            <a:xfrm>
              <a:off x="0" y="5007973"/>
              <a:ext cx="9144000" cy="18500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S_high-res.jpg"/>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a:off x="458014" y="5245418"/>
              <a:ext cx="8227973" cy="1529932"/>
            </a:xfrm>
            <a:prstGeom prst="rect">
              <a:avLst/>
            </a:prstGeom>
          </p:spPr>
        </p:pic>
      </p:grpSp>
      <p:pic>
        <p:nvPicPr>
          <p:cNvPr id="10" name="Picture 9" descr="EAFM_image_green3.png"/>
          <p:cNvPicPr>
            <a:picLocks noChangeAspect="1"/>
          </p:cNvPicPr>
          <p:nvPr/>
        </p:nvPicPr>
        <p:blipFill rotWithShape="1">
          <a:blip r:embed="rId3" cstate="print">
            <a:alphaModFix/>
            <a:extLst>
              <a:ext uri="{28A0092B-C50C-407E-A947-70E740481C1C}">
                <a14:useLocalDpi xmlns:a14="http://schemas.microsoft.com/office/drawing/2010/main"/>
              </a:ext>
            </a:extLst>
          </a:blip>
          <a:srcRect t="6531"/>
          <a:stretch/>
        </p:blipFill>
        <p:spPr>
          <a:xfrm>
            <a:off x="864" y="0"/>
            <a:ext cx="9155248" cy="5149763"/>
          </a:xfrm>
          <a:prstGeom prst="rect">
            <a:avLst/>
          </a:prstGeom>
        </p:spPr>
      </p:pic>
      <p:sp>
        <p:nvSpPr>
          <p:cNvPr id="16" name="Title 1"/>
          <p:cNvSpPr txBox="1">
            <a:spLocks/>
          </p:cNvSpPr>
          <p:nvPr/>
        </p:nvSpPr>
        <p:spPr>
          <a:xfrm>
            <a:off x="864" y="3879056"/>
            <a:ext cx="9198000" cy="9771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US" sz="2400" dirty="0">
              <a:solidFill>
                <a:schemeClr val="bg1"/>
              </a:solidFill>
              <a:latin typeface="Myriad Pro"/>
            </a:endParaRPr>
          </a:p>
        </p:txBody>
      </p:sp>
      <p:sp>
        <p:nvSpPr>
          <p:cNvPr id="2" name="Title 1"/>
          <p:cNvSpPr>
            <a:spLocks noGrp="1"/>
          </p:cNvSpPr>
          <p:nvPr>
            <p:ph type="ctrTitle"/>
          </p:nvPr>
        </p:nvSpPr>
        <p:spPr>
          <a:xfrm>
            <a:off x="-1114737" y="898506"/>
            <a:ext cx="11401737" cy="3663419"/>
          </a:xfrm>
        </p:spPr>
        <p:txBody>
          <a:bodyPr anchor="t">
            <a:noAutofit/>
          </a:bodyPr>
          <a:lstStyle/>
          <a:p>
            <a:r>
              <a:rPr lang="en-US" sz="6000" b="1" dirty="0" smtClean="0">
                <a:solidFill>
                  <a:schemeClr val="bg1"/>
                </a:solidFill>
                <a:latin typeface="Myriad Pro"/>
                <a:cs typeface="Myriad Pro"/>
              </a:rPr>
              <a:t>6.</a:t>
            </a:r>
            <a:r>
              <a:rPr lang="en-US" sz="6000" b="1" dirty="0" smtClean="0">
                <a:solidFill>
                  <a:srgbClr val="FFE23C"/>
                </a:solidFill>
                <a:latin typeface="Myriad Pro"/>
                <a:cs typeface="Myriad Pro"/>
              </a:rPr>
              <a:t> EAFM </a:t>
            </a:r>
            <a:r>
              <a:rPr lang="en-US" sz="6000" b="1" dirty="0">
                <a:solidFill>
                  <a:schemeClr val="bg1"/>
                </a:solidFill>
                <a:latin typeface="Myriad Pro"/>
                <a:cs typeface="Myriad Pro"/>
              </a:rPr>
              <a:t>p</a:t>
            </a:r>
            <a:r>
              <a:rPr lang="en-US" sz="6000" b="1" dirty="0" smtClean="0">
                <a:solidFill>
                  <a:schemeClr val="bg1"/>
                </a:solidFill>
                <a:latin typeface="Myriad Pro"/>
                <a:cs typeface="Myriad Pro"/>
              </a:rPr>
              <a:t>lans </a:t>
            </a:r>
            <a:br>
              <a:rPr lang="en-US" sz="6000" b="1" dirty="0" smtClean="0">
                <a:solidFill>
                  <a:schemeClr val="bg1"/>
                </a:solidFill>
                <a:latin typeface="Myriad Pro"/>
                <a:cs typeface="Myriad Pro"/>
              </a:rPr>
            </a:br>
            <a:r>
              <a:rPr lang="en-US" sz="6000" b="1" dirty="0" smtClean="0">
                <a:solidFill>
                  <a:schemeClr val="bg1"/>
                </a:solidFill>
                <a:latin typeface="Myriad Pro"/>
                <a:cs typeface="Myriad Pro"/>
              </a:rPr>
              <a:t>the link between policy </a:t>
            </a:r>
            <a:br>
              <a:rPr lang="en-US" sz="6000" b="1" dirty="0" smtClean="0">
                <a:solidFill>
                  <a:schemeClr val="bg1"/>
                </a:solidFill>
                <a:latin typeface="Myriad Pro"/>
                <a:cs typeface="Myriad Pro"/>
              </a:rPr>
            </a:br>
            <a:r>
              <a:rPr lang="en-US" sz="6000" b="1" dirty="0" smtClean="0">
                <a:solidFill>
                  <a:schemeClr val="bg1"/>
                </a:solidFill>
                <a:latin typeface="Myriad Pro"/>
                <a:cs typeface="Myriad Pro"/>
              </a:rPr>
              <a:t>and action</a:t>
            </a:r>
            <a:endParaRPr lang="en-US" sz="6000" b="1" dirty="0">
              <a:solidFill>
                <a:schemeClr val="bg1"/>
              </a:solidFill>
              <a:latin typeface="Myriad Pro"/>
              <a:cs typeface="Myriad Pro"/>
            </a:endParaRPr>
          </a:p>
        </p:txBody>
      </p:sp>
      <p:sp>
        <p:nvSpPr>
          <p:cNvPr id="5" name="Text Box 2"/>
          <p:cNvSpPr txBox="1">
            <a:spLocks noChangeArrowheads="1"/>
          </p:cNvSpPr>
          <p:nvPr/>
        </p:nvSpPr>
        <p:spPr bwMode="auto">
          <a:xfrm>
            <a:off x="7909290" y="4855532"/>
            <a:ext cx="1257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6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Version 1</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308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7" name="Title 1"/>
          <p:cNvSpPr txBox="1">
            <a:spLocks/>
          </p:cNvSpPr>
          <p:nvPr/>
        </p:nvSpPr>
        <p:spPr>
          <a:xfrm>
            <a:off x="685800" y="1079500"/>
            <a:ext cx="8458200" cy="59574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200" b="1" dirty="0">
              <a:solidFill>
                <a:schemeClr val="bg1"/>
              </a:solidFill>
              <a:latin typeface="Myriad Pro"/>
              <a:cs typeface="Myriad Pro"/>
            </a:endParaRPr>
          </a:p>
        </p:txBody>
      </p:sp>
      <p:sp>
        <p:nvSpPr>
          <p:cNvPr id="15" name="Title 1"/>
          <p:cNvSpPr txBox="1">
            <a:spLocks/>
          </p:cNvSpPr>
          <p:nvPr/>
        </p:nvSpPr>
        <p:spPr>
          <a:xfrm>
            <a:off x="685800" y="792630"/>
            <a:ext cx="8458200" cy="97476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smtClean="0">
                <a:solidFill>
                  <a:srgbClr val="0000BA"/>
                </a:solidFill>
                <a:latin typeface="Myriad Pro"/>
                <a:cs typeface="Myriad Pro"/>
              </a:rPr>
              <a:t>Activity: National Laws and Policies </a:t>
            </a:r>
            <a:endParaRPr lang="en-US" sz="4800" b="1" dirty="0">
              <a:solidFill>
                <a:srgbClr val="0000BA"/>
              </a:solidFill>
              <a:latin typeface="Myriad Pro"/>
              <a:cs typeface="Myriad Pro"/>
            </a:endParaRPr>
          </a:p>
        </p:txBody>
      </p:sp>
      <p:sp>
        <p:nvSpPr>
          <p:cNvPr id="20" name="Title 1"/>
          <p:cNvSpPr txBox="1">
            <a:spLocks/>
          </p:cNvSpPr>
          <p:nvPr/>
        </p:nvSpPr>
        <p:spPr>
          <a:xfrm>
            <a:off x="685800" y="1718274"/>
            <a:ext cx="5108577" cy="53224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buSzPct val="100000"/>
            </a:pPr>
            <a:endParaRPr lang="en-US" sz="3200" dirty="0">
              <a:latin typeface="Myriad Pro"/>
              <a:cs typeface="Myriad Pro"/>
            </a:endParaRPr>
          </a:p>
        </p:txBody>
      </p:sp>
      <p:sp>
        <p:nvSpPr>
          <p:cNvPr id="11" name="Title 1"/>
          <p:cNvSpPr txBox="1">
            <a:spLocks/>
          </p:cNvSpPr>
          <p:nvPr/>
        </p:nvSpPr>
        <p:spPr>
          <a:xfrm>
            <a:off x="685800" y="1984398"/>
            <a:ext cx="7380448" cy="392003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10000"/>
              </a:lnSpc>
              <a:spcAft>
                <a:spcPts val="1200"/>
              </a:spcAft>
              <a:buClr>
                <a:schemeClr val="accent2">
                  <a:lumMod val="75000"/>
                </a:schemeClr>
              </a:buClr>
              <a:buSzPct val="100000"/>
              <a:buFont typeface="Arial" panose="020B0604020202020204" pitchFamily="34" charset="0"/>
              <a:buChar char="•"/>
            </a:pPr>
            <a:r>
              <a:rPr lang="en-US" sz="2600" dirty="0" smtClean="0">
                <a:latin typeface="Myriad Pro"/>
                <a:cs typeface="Myriad Pro"/>
              </a:rPr>
              <a:t>Identify national laws and policies for fisheries, environment and habitat management </a:t>
            </a:r>
          </a:p>
          <a:p>
            <a:pPr marL="342900" indent="-342900" algn="l">
              <a:lnSpc>
                <a:spcPct val="110000"/>
              </a:lnSpc>
              <a:spcAft>
                <a:spcPts val="1200"/>
              </a:spcAft>
              <a:buClr>
                <a:schemeClr val="accent2">
                  <a:lumMod val="75000"/>
                </a:schemeClr>
              </a:buClr>
              <a:buSzPct val="100000"/>
              <a:buFont typeface="Arial" panose="020B0604020202020204" pitchFamily="34" charset="0"/>
              <a:buChar char="•"/>
            </a:pPr>
            <a:r>
              <a:rPr lang="en-US" sz="2600" dirty="0" smtClean="0">
                <a:latin typeface="Myriad Pro"/>
                <a:cs typeface="Myriad Pro"/>
              </a:rPr>
              <a:t>Do these national laws and policies align with the principles of EAFM and international agreements</a:t>
            </a:r>
          </a:p>
          <a:p>
            <a:pPr marL="342900" indent="-342900" algn="l">
              <a:lnSpc>
                <a:spcPct val="110000"/>
              </a:lnSpc>
              <a:spcAft>
                <a:spcPts val="1200"/>
              </a:spcAft>
              <a:buClr>
                <a:schemeClr val="accent2">
                  <a:lumMod val="75000"/>
                </a:schemeClr>
              </a:buClr>
              <a:buSzPct val="100000"/>
              <a:buFont typeface="Arial" panose="020B0604020202020204" pitchFamily="34" charset="0"/>
              <a:buChar char="•"/>
            </a:pPr>
            <a:r>
              <a:rPr lang="en-US" sz="2600" dirty="0" smtClean="0">
                <a:latin typeface="Myriad Pro"/>
                <a:cs typeface="Myriad Pro"/>
              </a:rPr>
              <a:t>Do these national laws and policies support or prevent EAFM</a:t>
            </a:r>
          </a:p>
          <a:p>
            <a:pPr marL="342900" indent="-342900" algn="l">
              <a:lnSpc>
                <a:spcPct val="110000"/>
              </a:lnSpc>
              <a:spcAft>
                <a:spcPts val="1200"/>
              </a:spcAft>
              <a:buClr>
                <a:schemeClr val="accent2">
                  <a:lumMod val="75000"/>
                </a:schemeClr>
              </a:buClr>
              <a:buSzPct val="100000"/>
              <a:buFont typeface="Arial" panose="020B0604020202020204" pitchFamily="34" charset="0"/>
              <a:buChar char="•"/>
            </a:pPr>
            <a:r>
              <a:rPr lang="en-US" sz="2600" dirty="0" smtClean="0">
                <a:latin typeface="Myriad Pro"/>
                <a:cs typeface="Myriad Pro"/>
              </a:rPr>
              <a:t>Do the national laws and policies support or conflict with each other </a:t>
            </a:r>
          </a:p>
          <a:p>
            <a:pPr marL="342900" indent="-342900" algn="l">
              <a:lnSpc>
                <a:spcPct val="110000"/>
              </a:lnSpc>
              <a:spcAft>
                <a:spcPts val="1200"/>
              </a:spcAft>
              <a:buClr>
                <a:schemeClr val="accent2">
                  <a:lumMod val="75000"/>
                </a:schemeClr>
              </a:buClr>
              <a:buSzPct val="100000"/>
              <a:buFont typeface="Arial" panose="020B0604020202020204" pitchFamily="34" charset="0"/>
              <a:buChar char="•"/>
            </a:pPr>
            <a:endParaRPr lang="en-US" sz="2800" dirty="0">
              <a:latin typeface="Myriad Pro"/>
              <a:cs typeface="Myriad Pro"/>
            </a:endParaRPr>
          </a:p>
          <a:p>
            <a:pPr algn="l">
              <a:lnSpc>
                <a:spcPct val="110000"/>
              </a:lnSpc>
              <a:spcAft>
                <a:spcPts val="600"/>
              </a:spcAft>
              <a:buClr>
                <a:schemeClr val="accent5">
                  <a:lumMod val="75000"/>
                </a:schemeClr>
              </a:buClr>
              <a:buSzPct val="150000"/>
            </a:pPr>
            <a:endParaRPr lang="en-US" sz="2800" dirty="0">
              <a:latin typeface="Myriad Pro"/>
              <a:cs typeface="Myriad Pro"/>
            </a:endParaRPr>
          </a:p>
        </p:txBody>
      </p:sp>
      <p:sp>
        <p:nvSpPr>
          <p:cNvPr id="9" name="TextBox 8"/>
          <p:cNvSpPr txBox="1"/>
          <p:nvPr/>
        </p:nvSpPr>
        <p:spPr>
          <a:xfrm>
            <a:off x="8637748" y="6440740"/>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2</a:t>
            </a:fld>
            <a:endParaRPr lang="en-US" dirty="0">
              <a:solidFill>
                <a:schemeClr val="bg1"/>
              </a:solidFill>
              <a:latin typeface="Myriad Pro"/>
              <a:cs typeface="Myriad Pro"/>
            </a:endParaRPr>
          </a:p>
        </p:txBody>
      </p:sp>
    </p:spTree>
    <p:extLst>
      <p:ext uri="{BB962C8B-B14F-4D97-AF65-F5344CB8AC3E}">
        <p14:creationId xmlns:p14="http://schemas.microsoft.com/office/powerpoint/2010/main" val="3107470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85800" y="1079500"/>
            <a:ext cx="8458200" cy="595749"/>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200" b="1" dirty="0" smtClean="0">
                <a:solidFill>
                  <a:srgbClr val="0000BA"/>
                </a:solidFill>
                <a:latin typeface="Myriad Pro"/>
                <a:cs typeface="Myriad Pro"/>
              </a:rPr>
              <a:t>Why plan?</a:t>
            </a:r>
            <a:endParaRPr lang="en-US" sz="5200" b="1" dirty="0">
              <a:solidFill>
                <a:srgbClr val="0000BA"/>
              </a:solidFill>
              <a:latin typeface="Myriad Pro"/>
              <a:cs typeface="Myriad Pro"/>
            </a:endParaRPr>
          </a:p>
          <a:p>
            <a:pPr algn="l">
              <a:lnSpc>
                <a:spcPct val="80000"/>
              </a:lnSpc>
            </a:pPr>
            <a:endParaRPr lang="en-US" sz="3200" b="1" dirty="0">
              <a:solidFill>
                <a:schemeClr val="bg1"/>
              </a:solidFill>
              <a:latin typeface="Myriad Pro"/>
              <a:cs typeface="Myriad Pro"/>
            </a:endParaRPr>
          </a:p>
        </p:txBody>
      </p:sp>
      <p:sp>
        <p:nvSpPr>
          <p:cNvPr id="17" name="Title 1"/>
          <p:cNvSpPr txBox="1">
            <a:spLocks/>
          </p:cNvSpPr>
          <p:nvPr/>
        </p:nvSpPr>
        <p:spPr>
          <a:xfrm>
            <a:off x="685800" y="1079500"/>
            <a:ext cx="8458200" cy="59574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200" b="1" dirty="0">
              <a:solidFill>
                <a:schemeClr val="bg1"/>
              </a:solidFill>
              <a:latin typeface="Myriad Pro"/>
              <a:cs typeface="Myriad Pro"/>
            </a:endParaRPr>
          </a:p>
        </p:txBody>
      </p:sp>
      <p:sp>
        <p:nvSpPr>
          <p:cNvPr id="8" name="Title 1"/>
          <p:cNvSpPr>
            <a:spLocks noGrp="1"/>
          </p:cNvSpPr>
          <p:nvPr>
            <p:ph type="ctrTitle" idx="4294967295"/>
          </p:nvPr>
        </p:nvSpPr>
        <p:spPr>
          <a:xfrm>
            <a:off x="685800" y="1940036"/>
            <a:ext cx="8424000" cy="904162"/>
          </a:xfrm>
          <a:prstGeom prst="rect">
            <a:avLst/>
          </a:prstGeom>
        </p:spPr>
        <p:txBody>
          <a:bodyPr anchor="t">
            <a:noAutofit/>
          </a:bodyPr>
          <a:lstStyle/>
          <a:p>
            <a:pPr marL="457200" indent="-457200" algn="l">
              <a:buClr>
                <a:schemeClr val="accent4">
                  <a:lumMod val="75000"/>
                </a:schemeClr>
              </a:buClr>
              <a:buSzPct val="150000"/>
              <a:buFont typeface="Arial"/>
              <a:buChar char="•"/>
            </a:pPr>
            <a:r>
              <a:rPr lang="en-US" sz="2800" dirty="0" smtClean="0">
                <a:latin typeface="Myriad Pro"/>
                <a:cs typeface="Myriad Pro"/>
              </a:rPr>
              <a:t>Plans are needed to implement policies</a:t>
            </a:r>
            <a:endParaRPr lang="en-US" sz="2800" dirty="0">
              <a:latin typeface="Myriad Pro"/>
              <a:cs typeface="Myriad Pro"/>
            </a:endParaRPr>
          </a:p>
        </p:txBody>
      </p:sp>
      <p:sp>
        <p:nvSpPr>
          <p:cNvPr id="9" name="Title 1"/>
          <p:cNvSpPr txBox="1">
            <a:spLocks/>
          </p:cNvSpPr>
          <p:nvPr/>
        </p:nvSpPr>
        <p:spPr>
          <a:xfrm>
            <a:off x="685800" y="2743224"/>
            <a:ext cx="8247599" cy="140380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4">
                  <a:lumMod val="75000"/>
                </a:schemeClr>
              </a:buClr>
              <a:buSzPct val="150000"/>
              <a:buFont typeface="Arial"/>
              <a:buChar char="•"/>
            </a:pPr>
            <a:r>
              <a:rPr lang="en-GB" sz="2800" dirty="0">
                <a:solidFill>
                  <a:srgbClr val="000000"/>
                </a:solidFill>
                <a:latin typeface="Myriad Pro"/>
                <a:cs typeface="Myriad Pro"/>
              </a:rPr>
              <a:t>Promote resource use efficiency </a:t>
            </a:r>
          </a:p>
          <a:p>
            <a:pPr algn="l">
              <a:buClr>
                <a:schemeClr val="accent4">
                  <a:lumMod val="75000"/>
                </a:schemeClr>
              </a:buClr>
              <a:buSzPct val="150000"/>
            </a:pPr>
            <a:r>
              <a:rPr lang="en-GB" sz="2200" dirty="0" smtClean="0">
                <a:latin typeface="Myriad Pro"/>
              </a:rPr>
              <a:t>	</a:t>
            </a:r>
            <a:r>
              <a:rPr lang="en-GB" sz="2400" dirty="0" smtClean="0">
                <a:latin typeface="Myriad Pro"/>
              </a:rPr>
              <a:t> - 	provides </a:t>
            </a:r>
            <a:r>
              <a:rPr lang="en-GB" sz="2400" dirty="0">
                <a:latin typeface="Myriad Pro"/>
              </a:rPr>
              <a:t>more certainty </a:t>
            </a:r>
            <a:r>
              <a:rPr lang="en-GB" sz="2400" dirty="0" smtClean="0">
                <a:latin typeface="Myriad Pro"/>
              </a:rPr>
              <a:t>on </a:t>
            </a:r>
            <a:r>
              <a:rPr lang="en-GB" sz="2400" dirty="0">
                <a:latin typeface="Myriad Pro"/>
              </a:rPr>
              <a:t>the roles </a:t>
            </a:r>
            <a:r>
              <a:rPr lang="en-GB" sz="2400" dirty="0" smtClean="0">
                <a:latin typeface="Myriad Pro"/>
              </a:rPr>
              <a:t>and 				responsibilities of </a:t>
            </a:r>
            <a:r>
              <a:rPr lang="en-GB" sz="2400" dirty="0">
                <a:latin typeface="Myriad Pro"/>
              </a:rPr>
              <a:t>the</a:t>
            </a:r>
            <a:r>
              <a:rPr lang="en-GB" sz="2400" dirty="0" smtClean="0">
                <a:latin typeface="Myriad Pro"/>
              </a:rPr>
              <a:t> different players </a:t>
            </a:r>
          </a:p>
          <a:p>
            <a:pPr algn="l">
              <a:buClr>
                <a:schemeClr val="accent4">
                  <a:lumMod val="75000"/>
                </a:schemeClr>
              </a:buClr>
              <a:buSzPct val="150000"/>
            </a:pPr>
            <a:endParaRPr lang="en-GB" sz="2800" dirty="0" smtClean="0"/>
          </a:p>
          <a:p>
            <a:pPr marL="457200" indent="-457200" algn="l">
              <a:buClr>
                <a:schemeClr val="accent4">
                  <a:lumMod val="75000"/>
                </a:schemeClr>
              </a:buClr>
              <a:buSzPct val="150000"/>
              <a:buFont typeface="Arial"/>
              <a:buChar char="•"/>
            </a:pPr>
            <a:endParaRPr lang="en-GB" sz="2800" dirty="0" smtClean="0"/>
          </a:p>
          <a:p>
            <a:pPr marL="457200" indent="-457200" algn="l">
              <a:buClr>
                <a:schemeClr val="accent4">
                  <a:lumMod val="75000"/>
                </a:schemeClr>
              </a:buClr>
              <a:buSzPct val="150000"/>
              <a:buFont typeface="Arial"/>
              <a:buChar char="•"/>
            </a:pPr>
            <a:endParaRPr lang="en-US" sz="2800" dirty="0">
              <a:solidFill>
                <a:srgbClr val="000000"/>
              </a:solidFill>
              <a:latin typeface="Myriad Pro"/>
              <a:cs typeface="Myriad Pro"/>
            </a:endParaRPr>
          </a:p>
        </p:txBody>
      </p:sp>
      <p:sp>
        <p:nvSpPr>
          <p:cNvPr id="10" name="Title 1"/>
          <p:cNvSpPr txBox="1">
            <a:spLocks/>
          </p:cNvSpPr>
          <p:nvPr/>
        </p:nvSpPr>
        <p:spPr>
          <a:xfrm>
            <a:off x="685800" y="3994626"/>
            <a:ext cx="8424000" cy="140026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Clr>
                <a:schemeClr val="accent4">
                  <a:lumMod val="75000"/>
                </a:schemeClr>
              </a:buClr>
              <a:buSzPct val="150000"/>
              <a:buFont typeface="Arial"/>
              <a:buChar char="•"/>
            </a:pPr>
            <a:r>
              <a:rPr lang="en-US" sz="2800" dirty="0">
                <a:solidFill>
                  <a:srgbClr val="000000"/>
                </a:solidFill>
                <a:latin typeface="Myriad Pro"/>
                <a:cs typeface="Myriad Pro"/>
              </a:rPr>
              <a:t>Facilitates resources (people and money) </a:t>
            </a:r>
            <a:r>
              <a:rPr lang="en-US" sz="2800" dirty="0" smtClean="0">
                <a:solidFill>
                  <a:srgbClr val="000000"/>
                </a:solidFill>
                <a:latin typeface="Myriad Pro"/>
                <a:cs typeface="Myriad Pro"/>
              </a:rPr>
              <a:t>mobilization</a:t>
            </a:r>
          </a:p>
          <a:p>
            <a:pPr marL="457200" indent="-457200" algn="l">
              <a:buClr>
                <a:schemeClr val="accent4">
                  <a:lumMod val="75000"/>
                </a:schemeClr>
              </a:buClr>
              <a:buSzPct val="150000"/>
              <a:buFont typeface="Arial"/>
              <a:buChar char="•"/>
            </a:pPr>
            <a:endParaRPr lang="en-US" sz="1400" dirty="0" smtClean="0">
              <a:solidFill>
                <a:srgbClr val="000000"/>
              </a:solidFill>
              <a:latin typeface="Myriad Pro"/>
              <a:cs typeface="Myriad Pro"/>
            </a:endParaRPr>
          </a:p>
          <a:p>
            <a:pPr marL="457200" indent="-457200" algn="l">
              <a:buClr>
                <a:schemeClr val="accent4">
                  <a:lumMod val="75000"/>
                </a:schemeClr>
              </a:buClr>
              <a:buSzPct val="150000"/>
              <a:buFont typeface="Arial"/>
              <a:buChar char="•"/>
            </a:pPr>
            <a:r>
              <a:rPr lang="en-US" sz="2800" dirty="0" smtClean="0">
                <a:solidFill>
                  <a:srgbClr val="000000"/>
                </a:solidFill>
                <a:latin typeface="Myriad Pro"/>
                <a:cs typeface="Myriad Pro"/>
              </a:rPr>
              <a:t>Encourages participation and ownership in the management process</a:t>
            </a:r>
            <a:endParaRPr lang="en-US" sz="2800" dirty="0">
              <a:solidFill>
                <a:srgbClr val="000000"/>
              </a:solidFill>
              <a:latin typeface="Myriad Pro"/>
              <a:cs typeface="Myriad Pro"/>
            </a:endParaRPr>
          </a:p>
        </p:txBody>
      </p:sp>
    </p:spTree>
    <p:extLst>
      <p:ext uri="{BB962C8B-B14F-4D97-AF65-F5344CB8AC3E}">
        <p14:creationId xmlns:p14="http://schemas.microsoft.com/office/powerpoint/2010/main" val="410069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 plan che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547" y="1326771"/>
            <a:ext cx="4492571" cy="4454699"/>
          </a:xfrm>
          <a:prstGeom prst="rect">
            <a:avLst/>
          </a:prstGeom>
        </p:spPr>
      </p:pic>
      <p:sp>
        <p:nvSpPr>
          <p:cNvPr id="16" name="Title 1"/>
          <p:cNvSpPr txBox="1">
            <a:spLocks/>
          </p:cNvSpPr>
          <p:nvPr/>
        </p:nvSpPr>
        <p:spPr>
          <a:xfrm>
            <a:off x="342900" y="760013"/>
            <a:ext cx="8458200" cy="84974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smtClean="0">
                <a:solidFill>
                  <a:srgbClr val="0000BA"/>
                </a:solidFill>
                <a:latin typeface="Myriad Pro"/>
                <a:cs typeface="Myriad Pro"/>
              </a:rPr>
              <a:t>Management involves:</a:t>
            </a:r>
            <a:endParaRPr lang="en-US" sz="4800" b="1" dirty="0">
              <a:solidFill>
                <a:srgbClr val="0000BA"/>
              </a:solidFill>
              <a:latin typeface="Myriad Pro"/>
              <a:cs typeface="Myriad Pro"/>
            </a:endParaRPr>
          </a:p>
          <a:p>
            <a:pPr algn="l">
              <a:lnSpc>
                <a:spcPct val="80000"/>
              </a:lnSpc>
            </a:pPr>
            <a:endParaRPr lang="en-US" sz="3200" b="1" dirty="0">
              <a:solidFill>
                <a:schemeClr val="bg1"/>
              </a:solidFill>
              <a:latin typeface="Myriad Pro"/>
              <a:cs typeface="Myriad Pro"/>
            </a:endParaRPr>
          </a:p>
        </p:txBody>
      </p:sp>
    </p:spTree>
    <p:extLst>
      <p:ext uri="{BB962C8B-B14F-4D97-AF65-F5344CB8AC3E}">
        <p14:creationId xmlns:p14="http://schemas.microsoft.com/office/powerpoint/2010/main" val="237909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4"/>
          <p:cNvSpPr txBox="1">
            <a:spLocks/>
          </p:cNvSpPr>
          <p:nvPr/>
        </p:nvSpPr>
        <p:spPr bwMode="auto">
          <a:xfrm>
            <a:off x="4864911" y="2517510"/>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7" name="Content Placeholder 4"/>
          <p:cNvSpPr txBox="1">
            <a:spLocks/>
          </p:cNvSpPr>
          <p:nvPr/>
        </p:nvSpPr>
        <p:spPr bwMode="auto">
          <a:xfrm>
            <a:off x="4684215" y="6072666"/>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6" name="Content Placeholder 4"/>
          <p:cNvSpPr txBox="1">
            <a:spLocks/>
          </p:cNvSpPr>
          <p:nvPr/>
        </p:nvSpPr>
        <p:spPr bwMode="auto">
          <a:xfrm>
            <a:off x="4755322" y="4386050"/>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0" name="Down Arrow 19"/>
          <p:cNvSpPr/>
          <p:nvPr/>
        </p:nvSpPr>
        <p:spPr>
          <a:xfrm>
            <a:off x="6153849" y="3266295"/>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chemeClr val="accent1"/>
              </a:solidFill>
            </a:endParaRPr>
          </a:p>
        </p:txBody>
      </p:sp>
      <p:sp>
        <p:nvSpPr>
          <p:cNvPr id="21" name="Down Arrow 20"/>
          <p:cNvSpPr/>
          <p:nvPr/>
        </p:nvSpPr>
        <p:spPr>
          <a:xfrm>
            <a:off x="6172738" y="4932129"/>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43014" name="Title 1"/>
          <p:cNvSpPr txBox="1">
            <a:spLocks/>
          </p:cNvSpPr>
          <p:nvPr/>
        </p:nvSpPr>
        <p:spPr bwMode="auto">
          <a:xfrm>
            <a:off x="4882021" y="2295764"/>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Legislation/policy</a:t>
            </a:r>
            <a:endParaRPr lang="en-US" altLang="en-US" sz="2400" dirty="0">
              <a:solidFill>
                <a:srgbClr val="008000"/>
              </a:solidFill>
              <a:latin typeface="Arial Narrow"/>
              <a:cs typeface="Arial Narrow"/>
            </a:endParaRPr>
          </a:p>
        </p:txBody>
      </p:sp>
      <p:sp>
        <p:nvSpPr>
          <p:cNvPr id="43016" name="Title 1"/>
          <p:cNvSpPr txBox="1">
            <a:spLocks/>
          </p:cNvSpPr>
          <p:nvPr/>
        </p:nvSpPr>
        <p:spPr bwMode="auto">
          <a:xfrm>
            <a:off x="4730397" y="5776593"/>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Management </a:t>
            </a:r>
            <a:r>
              <a:rPr lang="en-US" altLang="en-US" sz="2400" b="1" dirty="0">
                <a:solidFill>
                  <a:srgbClr val="008000"/>
                </a:solidFill>
                <a:latin typeface="Arial Narrow"/>
                <a:cs typeface="Arial Narrow"/>
              </a:rPr>
              <a:t>actions</a:t>
            </a:r>
            <a:endParaRPr lang="en-US" altLang="en-US" sz="2400" dirty="0">
              <a:solidFill>
                <a:srgbClr val="008000"/>
              </a:solidFill>
              <a:latin typeface="Arial Narrow"/>
              <a:cs typeface="Arial Narrow"/>
            </a:endParaRPr>
          </a:p>
        </p:txBody>
      </p:sp>
      <p:sp>
        <p:nvSpPr>
          <p:cNvPr id="16" name="Title 1"/>
          <p:cNvSpPr txBox="1">
            <a:spLocks/>
          </p:cNvSpPr>
          <p:nvPr/>
        </p:nvSpPr>
        <p:spPr bwMode="auto">
          <a:xfrm>
            <a:off x="4751472" y="4091599"/>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EAFM PLAN</a:t>
            </a:r>
            <a:endParaRPr lang="en-US" altLang="en-US" sz="2400" dirty="0">
              <a:solidFill>
                <a:srgbClr val="008000"/>
              </a:solidFill>
              <a:latin typeface="Arial Narrow"/>
              <a:cs typeface="Arial Narrow"/>
            </a:endParaRPr>
          </a:p>
        </p:txBody>
      </p:sp>
      <p:sp>
        <p:nvSpPr>
          <p:cNvPr id="17" name="Content Placeholder 4"/>
          <p:cNvSpPr txBox="1">
            <a:spLocks/>
          </p:cNvSpPr>
          <p:nvPr/>
        </p:nvSpPr>
        <p:spPr bwMode="auto">
          <a:xfrm>
            <a:off x="275316" y="639444"/>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b="1" dirty="0">
                <a:solidFill>
                  <a:srgbClr val="008000"/>
                </a:solidFill>
                <a:latin typeface="Arial Narrow"/>
                <a:cs typeface="Arial Narrow"/>
              </a:rPr>
              <a:t>EAFM </a:t>
            </a:r>
            <a:r>
              <a:rPr lang="en-US" altLang="en-US" b="1" dirty="0" smtClean="0">
                <a:solidFill>
                  <a:srgbClr val="008000"/>
                </a:solidFill>
                <a:latin typeface="Arial Narrow"/>
                <a:cs typeface="Arial Narrow"/>
              </a:rPr>
              <a:t>PLAN: </a:t>
            </a:r>
          </a:p>
          <a:p>
            <a:pPr marL="0" indent="0" eaLnBrk="1" hangingPunct="1">
              <a:spcBef>
                <a:spcPts val="0"/>
              </a:spcBef>
              <a:buNone/>
            </a:pPr>
            <a:r>
              <a:rPr lang="en-US" altLang="en-US" b="1" dirty="0" smtClean="0">
                <a:solidFill>
                  <a:srgbClr val="008000"/>
                </a:solidFill>
                <a:latin typeface="Arial Narrow"/>
                <a:cs typeface="Arial Narrow"/>
              </a:rPr>
              <a:t>linking </a:t>
            </a:r>
            <a:r>
              <a:rPr lang="en-US" altLang="en-US" b="1" dirty="0">
                <a:solidFill>
                  <a:srgbClr val="008000"/>
                </a:solidFill>
                <a:latin typeface="Arial Narrow"/>
                <a:cs typeface="Arial Narrow"/>
              </a:rPr>
              <a:t>legislation/</a:t>
            </a:r>
            <a:r>
              <a:rPr lang="en-US" altLang="en-US" b="1" dirty="0" smtClean="0">
                <a:solidFill>
                  <a:srgbClr val="008000"/>
                </a:solidFill>
                <a:latin typeface="Arial Narrow"/>
                <a:cs typeface="Arial Narrow"/>
              </a:rPr>
              <a:t>policy to </a:t>
            </a:r>
            <a:r>
              <a:rPr lang="en-US" altLang="en-US" b="1" dirty="0">
                <a:solidFill>
                  <a:srgbClr val="008000"/>
                </a:solidFill>
                <a:latin typeface="Arial Narrow"/>
                <a:cs typeface="Arial Narrow"/>
              </a:rPr>
              <a:t>action</a:t>
            </a:r>
          </a:p>
        </p:txBody>
      </p:sp>
      <p:pic>
        <p:nvPicPr>
          <p:cNvPr id="15" name="Picture 14" descr="6.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36" y="339753"/>
            <a:ext cx="2500017" cy="1718022"/>
          </a:xfrm>
          <a:prstGeom prst="rect">
            <a:avLst/>
          </a:prstGeom>
        </p:spPr>
      </p:pic>
      <p:sp>
        <p:nvSpPr>
          <p:cNvPr id="2" name="Rectangle 1"/>
          <p:cNvSpPr/>
          <p:nvPr/>
        </p:nvSpPr>
        <p:spPr>
          <a:xfrm>
            <a:off x="621792" y="2129969"/>
            <a:ext cx="4572000" cy="1130053"/>
          </a:xfrm>
          <a:prstGeom prst="rect">
            <a:avLst/>
          </a:prstGeom>
        </p:spPr>
        <p:txBody>
          <a:bodyPr>
            <a:spAutoFit/>
          </a:bodyPr>
          <a:lstStyle/>
          <a:p>
            <a:pPr eaLnBrk="1" hangingPunct="1">
              <a:lnSpc>
                <a:spcPct val="150000"/>
              </a:lnSpc>
            </a:pPr>
            <a:r>
              <a:rPr lang="en-AU" altLang="en-US" sz="2400" b="1" dirty="0" smtClean="0">
                <a:latin typeface="Arial Narrow"/>
                <a:cs typeface="Arial Narrow"/>
              </a:rPr>
              <a:t>Example</a:t>
            </a:r>
          </a:p>
          <a:p>
            <a:pPr eaLnBrk="1" hangingPunct="1">
              <a:lnSpc>
                <a:spcPct val="150000"/>
              </a:lnSpc>
            </a:pPr>
            <a:r>
              <a:rPr lang="en-AU" altLang="en-US" sz="2400" b="1" i="1" dirty="0" smtClean="0">
                <a:latin typeface="Arial Narrow"/>
                <a:cs typeface="Arial Narrow"/>
              </a:rPr>
              <a:t>      Sustainably </a:t>
            </a:r>
            <a:r>
              <a:rPr lang="en-AU" altLang="en-US" sz="2400" b="1" i="1" dirty="0">
                <a:latin typeface="Arial Narrow"/>
                <a:cs typeface="Arial Narrow"/>
              </a:rPr>
              <a:t>manage </a:t>
            </a:r>
            <a:r>
              <a:rPr lang="en-AU" altLang="en-US" sz="2400" b="1" i="1" dirty="0" smtClean="0">
                <a:latin typeface="Arial Narrow"/>
                <a:cs typeface="Arial Narrow"/>
              </a:rPr>
              <a:t>fisheries</a:t>
            </a:r>
          </a:p>
        </p:txBody>
      </p:sp>
      <p:sp>
        <p:nvSpPr>
          <p:cNvPr id="4" name="Rectangle 3"/>
          <p:cNvSpPr/>
          <p:nvPr/>
        </p:nvSpPr>
        <p:spPr>
          <a:xfrm>
            <a:off x="1089111" y="4062884"/>
            <a:ext cx="3566602" cy="830997"/>
          </a:xfrm>
          <a:prstGeom prst="rect">
            <a:avLst/>
          </a:prstGeom>
        </p:spPr>
        <p:txBody>
          <a:bodyPr wrap="square">
            <a:spAutoFit/>
          </a:bodyPr>
          <a:lstStyle/>
          <a:p>
            <a:pPr eaLnBrk="1" hangingPunct="1"/>
            <a:r>
              <a:rPr lang="en-AU" altLang="en-US" sz="2400" b="1" i="1" dirty="0" smtClean="0">
                <a:latin typeface="Arial Narrow"/>
                <a:cs typeface="Arial Narrow"/>
              </a:rPr>
              <a:t>Limit </a:t>
            </a:r>
            <a:r>
              <a:rPr lang="en-AU" altLang="en-US" sz="2400" b="1" i="1" dirty="0">
                <a:latin typeface="Arial Narrow"/>
                <a:cs typeface="Arial Narrow"/>
              </a:rPr>
              <a:t>fishing effort in the </a:t>
            </a:r>
            <a:r>
              <a:rPr lang="en-AU" altLang="en-US" sz="2400" b="1" i="1" dirty="0" smtClean="0">
                <a:latin typeface="Arial Narrow"/>
                <a:cs typeface="Arial Narrow"/>
              </a:rPr>
              <a:t>trawl  fishery</a:t>
            </a:r>
            <a:endParaRPr lang="en-AU" altLang="en-US" sz="2400" b="1" i="1" dirty="0">
              <a:latin typeface="Arial Narrow"/>
              <a:cs typeface="Arial Narrow"/>
            </a:endParaRPr>
          </a:p>
        </p:txBody>
      </p:sp>
      <p:sp>
        <p:nvSpPr>
          <p:cNvPr id="5" name="Rectangle 4"/>
          <p:cNvSpPr/>
          <p:nvPr/>
        </p:nvSpPr>
        <p:spPr>
          <a:xfrm>
            <a:off x="1124664" y="5334827"/>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a:t>
            </a:r>
            <a:r>
              <a:rPr lang="en-AU" altLang="en-US" sz="2400" b="1" i="1" dirty="0" smtClean="0">
                <a:latin typeface="Arial Narrow"/>
                <a:cs typeface="Arial Narrow"/>
              </a:rPr>
              <a:t>boats/gears</a:t>
            </a:r>
            <a:endParaRPr lang="en-AU" altLang="en-US" sz="2400" b="1" i="1" dirty="0">
              <a:latin typeface="Arial Narrow"/>
              <a:cs typeface="Arial Narrow"/>
            </a:endParaRPr>
          </a:p>
        </p:txBody>
      </p:sp>
    </p:spTree>
    <p:extLst>
      <p:ext uri="{BB962C8B-B14F-4D97-AF65-F5344CB8AC3E}">
        <p14:creationId xmlns:p14="http://schemas.microsoft.com/office/powerpoint/2010/main" val="78532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4"/>
          <p:cNvSpPr txBox="1">
            <a:spLocks/>
          </p:cNvSpPr>
          <p:nvPr/>
        </p:nvSpPr>
        <p:spPr bwMode="auto">
          <a:xfrm>
            <a:off x="4864911" y="2517510"/>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7" name="Content Placeholder 4"/>
          <p:cNvSpPr txBox="1">
            <a:spLocks/>
          </p:cNvSpPr>
          <p:nvPr/>
        </p:nvSpPr>
        <p:spPr bwMode="auto">
          <a:xfrm>
            <a:off x="4684215" y="6072666"/>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6" name="Content Placeholder 4"/>
          <p:cNvSpPr txBox="1">
            <a:spLocks/>
          </p:cNvSpPr>
          <p:nvPr/>
        </p:nvSpPr>
        <p:spPr bwMode="auto">
          <a:xfrm>
            <a:off x="4755322" y="4386050"/>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2800" b="1" dirty="0">
              <a:solidFill>
                <a:srgbClr val="077415"/>
              </a:solidFill>
              <a:latin typeface="Myriad Pro" pitchFamily="34" charset="0"/>
            </a:endParaRPr>
          </a:p>
        </p:txBody>
      </p:sp>
      <p:sp>
        <p:nvSpPr>
          <p:cNvPr id="20" name="Down Arrow 19"/>
          <p:cNvSpPr/>
          <p:nvPr/>
        </p:nvSpPr>
        <p:spPr>
          <a:xfrm>
            <a:off x="6153849" y="3598807"/>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chemeClr val="accent1"/>
              </a:solidFill>
            </a:endParaRPr>
          </a:p>
        </p:txBody>
      </p:sp>
      <p:sp>
        <p:nvSpPr>
          <p:cNvPr id="21" name="Down Arrow 20"/>
          <p:cNvSpPr/>
          <p:nvPr/>
        </p:nvSpPr>
        <p:spPr>
          <a:xfrm>
            <a:off x="6172738" y="4994475"/>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43014" name="Title 1"/>
          <p:cNvSpPr txBox="1">
            <a:spLocks/>
          </p:cNvSpPr>
          <p:nvPr/>
        </p:nvSpPr>
        <p:spPr bwMode="auto">
          <a:xfrm>
            <a:off x="4882021" y="2358110"/>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Legislation/policy</a:t>
            </a:r>
            <a:endParaRPr lang="en-US" altLang="en-US" sz="2400" dirty="0">
              <a:solidFill>
                <a:srgbClr val="008000"/>
              </a:solidFill>
              <a:latin typeface="Arial Narrow"/>
              <a:cs typeface="Arial Narrow"/>
            </a:endParaRPr>
          </a:p>
        </p:txBody>
      </p:sp>
      <p:sp>
        <p:nvSpPr>
          <p:cNvPr id="43016" name="Title 1"/>
          <p:cNvSpPr txBox="1">
            <a:spLocks/>
          </p:cNvSpPr>
          <p:nvPr/>
        </p:nvSpPr>
        <p:spPr bwMode="auto">
          <a:xfrm>
            <a:off x="4730397" y="5838939"/>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Management </a:t>
            </a:r>
            <a:r>
              <a:rPr lang="en-US" altLang="en-US" sz="2400" b="1" dirty="0">
                <a:solidFill>
                  <a:srgbClr val="008000"/>
                </a:solidFill>
                <a:latin typeface="Arial Narrow"/>
                <a:cs typeface="Arial Narrow"/>
              </a:rPr>
              <a:t>actions</a:t>
            </a:r>
            <a:endParaRPr lang="en-US" altLang="en-US" sz="2400" dirty="0">
              <a:solidFill>
                <a:srgbClr val="008000"/>
              </a:solidFill>
              <a:latin typeface="Arial Narrow"/>
              <a:cs typeface="Arial Narrow"/>
            </a:endParaRPr>
          </a:p>
        </p:txBody>
      </p:sp>
      <p:sp>
        <p:nvSpPr>
          <p:cNvPr id="16" name="Title 1"/>
          <p:cNvSpPr txBox="1">
            <a:spLocks/>
          </p:cNvSpPr>
          <p:nvPr/>
        </p:nvSpPr>
        <p:spPr bwMode="auto">
          <a:xfrm>
            <a:off x="4751472" y="4153945"/>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2400" b="1" dirty="0" smtClean="0">
                <a:solidFill>
                  <a:srgbClr val="008000"/>
                </a:solidFill>
                <a:latin typeface="Arial Narrow"/>
                <a:cs typeface="Arial Narrow"/>
              </a:rPr>
              <a:t>EAFM PLAN</a:t>
            </a:r>
            <a:endParaRPr lang="en-US" altLang="en-US" sz="2400" dirty="0">
              <a:solidFill>
                <a:srgbClr val="008000"/>
              </a:solidFill>
              <a:latin typeface="Arial Narrow"/>
              <a:cs typeface="Arial Narrow"/>
            </a:endParaRPr>
          </a:p>
        </p:txBody>
      </p:sp>
      <p:sp>
        <p:nvSpPr>
          <p:cNvPr id="17" name="Content Placeholder 4"/>
          <p:cNvSpPr txBox="1">
            <a:spLocks/>
          </p:cNvSpPr>
          <p:nvPr/>
        </p:nvSpPr>
        <p:spPr bwMode="auto">
          <a:xfrm>
            <a:off x="275316" y="639444"/>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b="1" dirty="0">
                <a:solidFill>
                  <a:srgbClr val="008000"/>
                </a:solidFill>
                <a:latin typeface="Arial Narrow"/>
                <a:cs typeface="Arial Narrow"/>
              </a:rPr>
              <a:t>EAFM </a:t>
            </a:r>
            <a:r>
              <a:rPr lang="en-US" altLang="en-US" b="1" dirty="0" smtClean="0">
                <a:solidFill>
                  <a:srgbClr val="008000"/>
                </a:solidFill>
                <a:latin typeface="Arial Narrow"/>
                <a:cs typeface="Arial Narrow"/>
              </a:rPr>
              <a:t>PLAN: </a:t>
            </a:r>
          </a:p>
          <a:p>
            <a:pPr marL="0" indent="0" eaLnBrk="1" hangingPunct="1">
              <a:spcBef>
                <a:spcPts val="0"/>
              </a:spcBef>
              <a:buNone/>
            </a:pPr>
            <a:r>
              <a:rPr lang="en-US" altLang="en-US" b="1" dirty="0" smtClean="0">
                <a:solidFill>
                  <a:srgbClr val="008000"/>
                </a:solidFill>
                <a:latin typeface="Arial Narrow"/>
                <a:cs typeface="Arial Narrow"/>
              </a:rPr>
              <a:t>linking </a:t>
            </a:r>
            <a:r>
              <a:rPr lang="en-US" altLang="en-US" b="1" dirty="0">
                <a:solidFill>
                  <a:srgbClr val="008000"/>
                </a:solidFill>
                <a:latin typeface="Arial Narrow"/>
                <a:cs typeface="Arial Narrow"/>
              </a:rPr>
              <a:t>legislation/</a:t>
            </a:r>
            <a:r>
              <a:rPr lang="en-US" altLang="en-US" b="1" dirty="0" smtClean="0">
                <a:solidFill>
                  <a:srgbClr val="008000"/>
                </a:solidFill>
                <a:latin typeface="Arial Narrow"/>
                <a:cs typeface="Arial Narrow"/>
              </a:rPr>
              <a:t>policy to </a:t>
            </a:r>
            <a:r>
              <a:rPr lang="en-US" altLang="en-US" b="1" dirty="0">
                <a:solidFill>
                  <a:srgbClr val="008000"/>
                </a:solidFill>
                <a:latin typeface="Arial Narrow"/>
                <a:cs typeface="Arial Narrow"/>
              </a:rPr>
              <a:t>action</a:t>
            </a:r>
          </a:p>
        </p:txBody>
      </p:sp>
      <p:pic>
        <p:nvPicPr>
          <p:cNvPr id="15" name="Picture 14" descr="6.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36" y="339753"/>
            <a:ext cx="2500017" cy="1718022"/>
          </a:xfrm>
          <a:prstGeom prst="rect">
            <a:avLst/>
          </a:prstGeom>
        </p:spPr>
      </p:pic>
      <p:sp>
        <p:nvSpPr>
          <p:cNvPr id="2" name="Rectangle 1"/>
          <p:cNvSpPr/>
          <p:nvPr/>
        </p:nvSpPr>
        <p:spPr>
          <a:xfrm>
            <a:off x="621792" y="2129969"/>
            <a:ext cx="4572000" cy="1130053"/>
          </a:xfrm>
          <a:prstGeom prst="rect">
            <a:avLst/>
          </a:prstGeom>
        </p:spPr>
        <p:txBody>
          <a:bodyPr>
            <a:spAutoFit/>
          </a:bodyPr>
          <a:lstStyle/>
          <a:p>
            <a:pPr eaLnBrk="1" hangingPunct="1">
              <a:lnSpc>
                <a:spcPct val="150000"/>
              </a:lnSpc>
            </a:pPr>
            <a:r>
              <a:rPr lang="en-AU" altLang="en-US" sz="2400" b="1" dirty="0" smtClean="0">
                <a:latin typeface="Arial Narrow"/>
                <a:cs typeface="Arial Narrow"/>
              </a:rPr>
              <a:t>Example</a:t>
            </a:r>
          </a:p>
          <a:p>
            <a:pPr eaLnBrk="1" hangingPunct="1">
              <a:lnSpc>
                <a:spcPct val="150000"/>
              </a:lnSpc>
            </a:pPr>
            <a:r>
              <a:rPr lang="en-AU" altLang="en-US" sz="2400" b="1" i="1" dirty="0" smtClean="0">
                <a:latin typeface="Arial Narrow"/>
                <a:cs typeface="Arial Narrow"/>
              </a:rPr>
              <a:t>      Sustainably </a:t>
            </a:r>
            <a:r>
              <a:rPr lang="en-AU" altLang="en-US" sz="2400" b="1" i="1" dirty="0">
                <a:latin typeface="Arial Narrow"/>
                <a:cs typeface="Arial Narrow"/>
              </a:rPr>
              <a:t>manage </a:t>
            </a:r>
            <a:r>
              <a:rPr lang="en-AU" altLang="en-US" sz="2400" b="1" i="1" dirty="0" smtClean="0">
                <a:latin typeface="Arial Narrow"/>
                <a:cs typeface="Arial Narrow"/>
              </a:rPr>
              <a:t>fisheries</a:t>
            </a:r>
          </a:p>
        </p:txBody>
      </p:sp>
      <p:sp>
        <p:nvSpPr>
          <p:cNvPr id="4" name="Rectangle 3"/>
          <p:cNvSpPr/>
          <p:nvPr/>
        </p:nvSpPr>
        <p:spPr>
          <a:xfrm>
            <a:off x="1089111" y="4062884"/>
            <a:ext cx="3566602" cy="830997"/>
          </a:xfrm>
          <a:prstGeom prst="rect">
            <a:avLst/>
          </a:prstGeom>
        </p:spPr>
        <p:txBody>
          <a:bodyPr wrap="square">
            <a:spAutoFit/>
          </a:bodyPr>
          <a:lstStyle/>
          <a:p>
            <a:pPr eaLnBrk="1" hangingPunct="1"/>
            <a:r>
              <a:rPr lang="en-AU" altLang="en-US" sz="2400" b="1" i="1" dirty="0" smtClean="0">
                <a:latin typeface="Arial Narrow"/>
                <a:cs typeface="Arial Narrow"/>
              </a:rPr>
              <a:t>Limit </a:t>
            </a:r>
            <a:r>
              <a:rPr lang="en-AU" altLang="en-US" sz="2400" b="1" i="1" dirty="0">
                <a:latin typeface="Arial Narrow"/>
                <a:cs typeface="Arial Narrow"/>
              </a:rPr>
              <a:t>fishing effort in the </a:t>
            </a:r>
            <a:r>
              <a:rPr lang="en-AU" altLang="en-US" sz="2400" b="1" i="1" dirty="0" smtClean="0">
                <a:latin typeface="Arial Narrow"/>
                <a:cs typeface="Arial Narrow"/>
              </a:rPr>
              <a:t>trawl  fishery</a:t>
            </a:r>
            <a:endParaRPr lang="en-AU" altLang="en-US" sz="2400" b="1" i="1" dirty="0">
              <a:latin typeface="Arial Narrow"/>
              <a:cs typeface="Arial Narrow"/>
            </a:endParaRPr>
          </a:p>
        </p:txBody>
      </p:sp>
      <p:sp>
        <p:nvSpPr>
          <p:cNvPr id="5" name="Rectangle 4"/>
          <p:cNvSpPr/>
          <p:nvPr/>
        </p:nvSpPr>
        <p:spPr>
          <a:xfrm>
            <a:off x="1124664" y="5334827"/>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a:t>
            </a:r>
            <a:r>
              <a:rPr lang="en-AU" altLang="en-US" sz="2400" b="1" i="1" dirty="0" smtClean="0">
                <a:latin typeface="Arial Narrow"/>
                <a:cs typeface="Arial Narrow"/>
              </a:rPr>
              <a:t>boats/gears</a:t>
            </a:r>
            <a:endParaRPr lang="en-AU" altLang="en-US" sz="2400" b="1" i="1" dirty="0">
              <a:latin typeface="Arial Narrow"/>
              <a:cs typeface="Arial Narrow"/>
            </a:endParaRPr>
          </a:p>
        </p:txBody>
      </p:sp>
      <p:pic>
        <p:nvPicPr>
          <p:cNvPr id="18" name="Picture 17"/>
          <p:cNvPicPr>
            <a:picLocks noChangeAspect="1"/>
          </p:cNvPicPr>
          <p:nvPr/>
        </p:nvPicPr>
        <p:blipFill>
          <a:blip r:embed="rId4"/>
          <a:stretch>
            <a:fillRect/>
          </a:stretch>
        </p:blipFill>
        <p:spPr>
          <a:xfrm>
            <a:off x="5797227" y="3730967"/>
            <a:ext cx="1924049" cy="1524805"/>
          </a:xfrm>
          <a:prstGeom prst="rect">
            <a:avLst/>
          </a:prstGeom>
        </p:spPr>
      </p:pic>
    </p:spTree>
    <p:extLst>
      <p:ext uri="{BB962C8B-B14F-4D97-AF65-F5344CB8AC3E}">
        <p14:creationId xmlns:p14="http://schemas.microsoft.com/office/powerpoint/2010/main" val="171946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685800" y="1079500"/>
            <a:ext cx="8458200" cy="59574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200" b="1" dirty="0">
              <a:solidFill>
                <a:schemeClr val="bg1"/>
              </a:solidFill>
              <a:latin typeface="Myriad Pro"/>
              <a:cs typeface="Myriad Pro"/>
            </a:endParaRPr>
          </a:p>
        </p:txBody>
      </p:sp>
      <p:sp>
        <p:nvSpPr>
          <p:cNvPr id="20" name="Title 1"/>
          <p:cNvSpPr txBox="1">
            <a:spLocks/>
          </p:cNvSpPr>
          <p:nvPr/>
        </p:nvSpPr>
        <p:spPr>
          <a:xfrm>
            <a:off x="685800" y="712800"/>
            <a:ext cx="8458200" cy="10168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0000BA"/>
                </a:solidFill>
                <a:latin typeface="Myriad Pro"/>
                <a:cs typeface="Myriad Pro"/>
              </a:rPr>
              <a:t>Good planning</a:t>
            </a:r>
            <a:endParaRPr lang="en-US" sz="4800" b="1" dirty="0">
              <a:solidFill>
                <a:srgbClr val="0000BA"/>
              </a:solidFill>
              <a:latin typeface="Myriad Pro"/>
              <a:cs typeface="Myriad Pro"/>
            </a:endParaRPr>
          </a:p>
        </p:txBody>
      </p:sp>
      <p:sp>
        <p:nvSpPr>
          <p:cNvPr id="21" name="Title 1"/>
          <p:cNvSpPr txBox="1">
            <a:spLocks/>
          </p:cNvSpPr>
          <p:nvPr/>
        </p:nvSpPr>
        <p:spPr>
          <a:xfrm>
            <a:off x="685799" y="2057400"/>
            <a:ext cx="8458201" cy="45243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chemeClr val="accent4">
                  <a:lumMod val="75000"/>
                </a:schemeClr>
              </a:buClr>
              <a:buSzPct val="150000"/>
              <a:buFont typeface="Arial"/>
              <a:buChar char="•"/>
            </a:pPr>
            <a:r>
              <a:rPr lang="en-US" sz="3200" dirty="0" smtClean="0">
                <a:solidFill>
                  <a:srgbClr val="000000"/>
                </a:solidFill>
                <a:latin typeface="Myriad Pro"/>
                <a:cs typeface="Myriad Pro"/>
              </a:rPr>
              <a:t>Provides a clear sense of direction</a:t>
            </a:r>
          </a:p>
          <a:p>
            <a:pPr marL="457200" indent="-457200" algn="l">
              <a:spcAft>
                <a:spcPts val="600"/>
              </a:spcAft>
              <a:buClr>
                <a:schemeClr val="accent4">
                  <a:lumMod val="75000"/>
                </a:schemeClr>
              </a:buClr>
              <a:buSzPct val="150000"/>
            </a:pPr>
            <a:endParaRPr lang="en-US" sz="1000" dirty="0">
              <a:solidFill>
                <a:srgbClr val="000000"/>
              </a:solidFill>
              <a:latin typeface="Myriad Pro"/>
              <a:cs typeface="Myriad Pro"/>
            </a:endParaRPr>
          </a:p>
          <a:p>
            <a:pPr marL="457200" indent="-457200" algn="l">
              <a:spcAft>
                <a:spcPts val="600"/>
              </a:spcAft>
              <a:buClr>
                <a:schemeClr val="accent4">
                  <a:lumMod val="75000"/>
                </a:schemeClr>
              </a:buClr>
              <a:buSzPct val="150000"/>
              <a:buFont typeface="Arial"/>
              <a:buChar char="•"/>
            </a:pPr>
            <a:r>
              <a:rPr lang="en-US" sz="3200" dirty="0" smtClean="0">
                <a:solidFill>
                  <a:srgbClr val="000000"/>
                </a:solidFill>
                <a:latin typeface="Myriad Pro"/>
                <a:cs typeface="Myriad Pro"/>
              </a:rPr>
              <a:t>Promotes transparency</a:t>
            </a:r>
          </a:p>
          <a:p>
            <a:pPr marL="457200" indent="-457200" algn="l">
              <a:spcAft>
                <a:spcPts val="600"/>
              </a:spcAft>
              <a:buClr>
                <a:schemeClr val="accent4">
                  <a:lumMod val="75000"/>
                </a:schemeClr>
              </a:buClr>
              <a:buSzPct val="150000"/>
              <a:buFont typeface="Arial"/>
              <a:buChar char="•"/>
            </a:pPr>
            <a:endParaRPr lang="en-US" sz="1000" dirty="0" smtClean="0">
              <a:solidFill>
                <a:srgbClr val="000000"/>
              </a:solidFill>
              <a:latin typeface="Myriad Pro"/>
              <a:cs typeface="Myriad Pro"/>
            </a:endParaRPr>
          </a:p>
          <a:p>
            <a:pPr marL="457200" indent="-457200" algn="l">
              <a:spcAft>
                <a:spcPts val="600"/>
              </a:spcAft>
              <a:buClr>
                <a:schemeClr val="accent4">
                  <a:lumMod val="75000"/>
                </a:schemeClr>
              </a:buClr>
              <a:buSzPct val="150000"/>
              <a:buFont typeface="Arial"/>
              <a:buChar char="•"/>
            </a:pPr>
            <a:r>
              <a:rPr lang="en-US" sz="3200" dirty="0" smtClean="0">
                <a:solidFill>
                  <a:srgbClr val="000000"/>
                </a:solidFill>
                <a:latin typeface="Myriad Pro"/>
                <a:cs typeface="Myriad Pro"/>
              </a:rPr>
              <a:t>Considers alternative courses of action</a:t>
            </a:r>
          </a:p>
          <a:p>
            <a:pPr marL="457200" indent="-457200" algn="l">
              <a:spcAft>
                <a:spcPts val="600"/>
              </a:spcAft>
              <a:buClr>
                <a:schemeClr val="accent4">
                  <a:lumMod val="75000"/>
                </a:schemeClr>
              </a:buClr>
              <a:buSzPct val="150000"/>
              <a:buFont typeface="Arial"/>
              <a:buChar char="•"/>
            </a:pPr>
            <a:endParaRPr lang="en-US" sz="1000" dirty="0" smtClean="0">
              <a:solidFill>
                <a:srgbClr val="000000"/>
              </a:solidFill>
              <a:latin typeface="Myriad Pro"/>
              <a:cs typeface="Myriad Pro"/>
            </a:endParaRPr>
          </a:p>
          <a:p>
            <a:pPr marL="457200" indent="-457200" algn="l">
              <a:spcAft>
                <a:spcPts val="600"/>
              </a:spcAft>
              <a:buClr>
                <a:schemeClr val="accent4">
                  <a:lumMod val="75000"/>
                </a:schemeClr>
              </a:buClr>
              <a:buSzPct val="150000"/>
              <a:buFont typeface="Arial"/>
              <a:buChar char="•"/>
            </a:pPr>
            <a:r>
              <a:rPr lang="en-US" sz="3200" dirty="0" smtClean="0">
                <a:solidFill>
                  <a:srgbClr val="000000"/>
                </a:solidFill>
                <a:latin typeface="Myriad Pro"/>
                <a:cs typeface="Myriad Pro"/>
              </a:rPr>
              <a:t>Is </a:t>
            </a:r>
            <a:r>
              <a:rPr lang="en-US" sz="3200" dirty="0">
                <a:solidFill>
                  <a:srgbClr val="000000"/>
                </a:solidFill>
                <a:latin typeface="Myriad Pro"/>
                <a:cs typeface="Myriad Pro"/>
              </a:rPr>
              <a:t>based on </a:t>
            </a:r>
            <a:r>
              <a:rPr lang="en-US" sz="3200" dirty="0" smtClean="0">
                <a:solidFill>
                  <a:srgbClr val="000000"/>
                </a:solidFill>
                <a:latin typeface="Myriad Pro"/>
                <a:cs typeface="Myriad Pro"/>
              </a:rPr>
              <a:t>the best information available (uncertainty reduces </a:t>
            </a:r>
            <a:r>
              <a:rPr lang="en-US" sz="3200" dirty="0">
                <a:solidFill>
                  <a:srgbClr val="000000"/>
                </a:solidFill>
                <a:latin typeface="Myriad Pro"/>
                <a:cs typeface="Myriad Pro"/>
              </a:rPr>
              <a:t>through </a:t>
            </a:r>
            <a:r>
              <a:rPr lang="en-US" sz="3200" dirty="0" smtClean="0">
                <a:solidFill>
                  <a:srgbClr val="000000"/>
                </a:solidFill>
                <a:latin typeface="Myriad Pro"/>
                <a:cs typeface="Myriad Pro"/>
              </a:rPr>
              <a:t>time)</a:t>
            </a:r>
          </a:p>
          <a:p>
            <a:pPr marL="457200" indent="-457200" algn="l">
              <a:spcAft>
                <a:spcPts val="600"/>
              </a:spcAft>
              <a:buClr>
                <a:schemeClr val="accent4">
                  <a:lumMod val="75000"/>
                </a:schemeClr>
              </a:buClr>
              <a:buSzPct val="150000"/>
            </a:pPr>
            <a:endParaRPr lang="en-US" sz="2800" dirty="0">
              <a:solidFill>
                <a:srgbClr val="000000"/>
              </a:solidFill>
              <a:latin typeface="Myriad Pro"/>
              <a:cs typeface="Myriad Pro"/>
            </a:endParaRPr>
          </a:p>
          <a:p>
            <a:pPr marL="457200" indent="-457200" algn="l">
              <a:spcAft>
                <a:spcPts val="600"/>
              </a:spcAft>
              <a:buClr>
                <a:schemeClr val="accent4">
                  <a:lumMod val="75000"/>
                </a:schemeClr>
              </a:buClr>
              <a:buSzPct val="150000"/>
            </a:pPr>
            <a:endParaRPr lang="en-US" sz="2800" dirty="0">
              <a:solidFill>
                <a:srgbClr val="000000"/>
              </a:solidFill>
              <a:latin typeface="Myriad Pro"/>
              <a:cs typeface="Myriad Pro"/>
            </a:endParaRPr>
          </a:p>
        </p:txBody>
      </p:sp>
    </p:spTree>
    <p:extLst>
      <p:ext uri="{BB962C8B-B14F-4D97-AF65-F5344CB8AC3E}">
        <p14:creationId xmlns:p14="http://schemas.microsoft.com/office/powerpoint/2010/main" val="821065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7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10" y="3400646"/>
            <a:ext cx="4707266" cy="3234851"/>
          </a:xfrm>
          <a:prstGeom prst="rect">
            <a:avLst/>
          </a:prstGeom>
        </p:spPr>
      </p:pic>
      <p:sp>
        <p:nvSpPr>
          <p:cNvPr id="15" name="Title 1"/>
          <p:cNvSpPr txBox="1">
            <a:spLocks/>
          </p:cNvSpPr>
          <p:nvPr/>
        </p:nvSpPr>
        <p:spPr>
          <a:xfrm>
            <a:off x="685800" y="872296"/>
            <a:ext cx="8458200" cy="8898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800" b="1" dirty="0" smtClean="0">
                <a:solidFill>
                  <a:srgbClr val="0000BA"/>
                </a:solidFill>
                <a:latin typeface="Myriad Pro"/>
                <a:cs typeface="Myriad Pro"/>
              </a:rPr>
              <a:t>Outputs from planning</a:t>
            </a:r>
            <a:endParaRPr lang="en-US" sz="4800" b="1" dirty="0">
              <a:solidFill>
                <a:srgbClr val="0000BA"/>
              </a:solidFill>
              <a:latin typeface="Myriad Pro"/>
              <a:cs typeface="Myriad Pro"/>
            </a:endParaRPr>
          </a:p>
        </p:txBody>
      </p:sp>
      <p:sp>
        <p:nvSpPr>
          <p:cNvPr id="16" name="Title 1"/>
          <p:cNvSpPr txBox="1">
            <a:spLocks/>
          </p:cNvSpPr>
          <p:nvPr/>
        </p:nvSpPr>
        <p:spPr>
          <a:xfrm>
            <a:off x="685799" y="1488559"/>
            <a:ext cx="8458201" cy="446456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spcAft>
                <a:spcPts val="600"/>
              </a:spcAft>
              <a:buClr>
                <a:schemeClr val="accent6"/>
              </a:buClr>
              <a:buSzPct val="150000"/>
            </a:pPr>
            <a:r>
              <a:rPr lang="en-US" sz="3200" dirty="0" smtClean="0">
                <a:latin typeface="Myriad Pro"/>
                <a:cs typeface="Myriad Pro"/>
              </a:rPr>
              <a:t>Often a set of nested plans:</a:t>
            </a:r>
          </a:p>
          <a:p>
            <a:pPr marL="457200" indent="-457200" algn="l">
              <a:lnSpc>
                <a:spcPct val="150000"/>
              </a:lnSpc>
              <a:buClr>
                <a:schemeClr val="accent4">
                  <a:lumMod val="75000"/>
                </a:schemeClr>
              </a:buClr>
              <a:buSzPct val="150000"/>
              <a:buFont typeface="Arial"/>
              <a:buChar char="•"/>
            </a:pPr>
            <a:r>
              <a:rPr lang="en-US" sz="3200" dirty="0" smtClean="0">
                <a:latin typeface="Myriad Pro"/>
                <a:cs typeface="Myriad Pro"/>
              </a:rPr>
              <a:t>National five-year plan</a:t>
            </a:r>
            <a:endParaRPr lang="en-US" sz="3200" dirty="0">
              <a:latin typeface="Myriad Pro"/>
              <a:cs typeface="Myriad Pro"/>
            </a:endParaRPr>
          </a:p>
          <a:p>
            <a:pPr marL="457200" indent="-457200" algn="l">
              <a:lnSpc>
                <a:spcPct val="150000"/>
              </a:lnSpc>
              <a:buClr>
                <a:schemeClr val="accent4">
                  <a:lumMod val="75000"/>
                </a:schemeClr>
              </a:buClr>
              <a:buSzPct val="150000"/>
              <a:buFont typeface="Arial"/>
              <a:buChar char="•"/>
            </a:pPr>
            <a:r>
              <a:rPr lang="en-US" sz="3200" dirty="0">
                <a:latin typeface="Myriad Pro"/>
                <a:cs typeface="Myriad Pro"/>
              </a:rPr>
              <a:t>Agency Strategic </a:t>
            </a:r>
            <a:r>
              <a:rPr lang="en-US" sz="3200" dirty="0" smtClean="0">
                <a:latin typeface="Myriad Pro"/>
                <a:cs typeface="Myriad Pro"/>
              </a:rPr>
              <a:t>plan</a:t>
            </a:r>
            <a:endParaRPr lang="en-US" sz="3200" dirty="0">
              <a:latin typeface="Myriad Pro"/>
              <a:cs typeface="Myriad Pro"/>
            </a:endParaRPr>
          </a:p>
          <a:p>
            <a:pPr marL="457200" indent="-457200" algn="l">
              <a:lnSpc>
                <a:spcPct val="150000"/>
              </a:lnSpc>
              <a:buClr>
                <a:schemeClr val="accent4">
                  <a:lumMod val="75000"/>
                </a:schemeClr>
              </a:buClr>
              <a:buSzPct val="150000"/>
              <a:buFont typeface="Arial"/>
              <a:buChar char="•"/>
            </a:pPr>
            <a:r>
              <a:rPr lang="en-US" sz="3200" dirty="0">
                <a:latin typeface="Myriad Pro"/>
                <a:cs typeface="Myriad Pro"/>
              </a:rPr>
              <a:t>EAFM </a:t>
            </a:r>
            <a:r>
              <a:rPr lang="en-US" sz="3200" dirty="0" smtClean="0">
                <a:latin typeface="Myriad Pro"/>
                <a:cs typeface="Myriad Pro"/>
              </a:rPr>
              <a:t>plan</a:t>
            </a:r>
            <a:endParaRPr lang="en-US" sz="3200" dirty="0">
              <a:latin typeface="Myriad Pro"/>
              <a:cs typeface="Myriad Pro"/>
            </a:endParaRPr>
          </a:p>
          <a:p>
            <a:pPr marL="457200" indent="-457200" algn="l">
              <a:lnSpc>
                <a:spcPct val="150000"/>
              </a:lnSpc>
              <a:buClr>
                <a:schemeClr val="accent4">
                  <a:lumMod val="75000"/>
                </a:schemeClr>
              </a:buClr>
              <a:buSzPct val="150000"/>
              <a:buFont typeface="Arial"/>
              <a:buChar char="•"/>
            </a:pPr>
            <a:r>
              <a:rPr lang="en-US" sz="3200" dirty="0">
                <a:latin typeface="Myriad Pro"/>
                <a:cs typeface="Myriad Pro"/>
              </a:rPr>
              <a:t>Work </a:t>
            </a:r>
            <a:r>
              <a:rPr lang="en-US" sz="3200" dirty="0" smtClean="0">
                <a:latin typeface="Myriad Pro"/>
                <a:cs typeface="Myriad Pro"/>
              </a:rPr>
              <a:t>plans</a:t>
            </a:r>
            <a:endParaRPr lang="en-US" sz="3200" dirty="0">
              <a:latin typeface="Myriad Pro"/>
              <a:cs typeface="Myriad Pro"/>
            </a:endParaRPr>
          </a:p>
        </p:txBody>
      </p:sp>
    </p:spTree>
    <p:extLst>
      <p:ext uri="{BB962C8B-B14F-4D97-AF65-F5344CB8AC3E}">
        <p14:creationId xmlns:p14="http://schemas.microsoft.com/office/powerpoint/2010/main" val="8524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1083"/>
            <a:ext cx="8229600" cy="1143000"/>
          </a:xfrm>
        </p:spPr>
        <p:txBody>
          <a:bodyPr>
            <a:normAutofit/>
          </a:bodyPr>
          <a:lstStyle/>
          <a:p>
            <a:r>
              <a:rPr lang="en-US" sz="4800" b="1" dirty="0" smtClean="0">
                <a:solidFill>
                  <a:srgbClr val="0000BA"/>
                </a:solidFill>
                <a:latin typeface="Myriad Pro"/>
              </a:rPr>
              <a:t>Key messages</a:t>
            </a:r>
            <a:endParaRPr lang="en-US" sz="4800" b="1" dirty="0">
              <a:solidFill>
                <a:srgbClr val="0000BA"/>
              </a:solidFill>
              <a:latin typeface="Myriad Pro"/>
            </a:endParaRPr>
          </a:p>
        </p:txBody>
      </p:sp>
      <p:sp>
        <p:nvSpPr>
          <p:cNvPr id="3" name="Content Placeholder 2"/>
          <p:cNvSpPr>
            <a:spLocks noGrp="1"/>
          </p:cNvSpPr>
          <p:nvPr>
            <p:ph idx="1"/>
          </p:nvPr>
        </p:nvSpPr>
        <p:spPr/>
        <p:txBody>
          <a:bodyPr/>
          <a:lstStyle/>
          <a:p>
            <a:pPr>
              <a:buClr>
                <a:schemeClr val="accent4">
                  <a:lumMod val="75000"/>
                </a:schemeClr>
              </a:buClr>
              <a:buSzPct val="150000"/>
            </a:pPr>
            <a:r>
              <a:rPr lang="en-US" sz="2800" dirty="0" smtClean="0">
                <a:latin typeface="Myriad Pro"/>
              </a:rPr>
              <a:t>High level principles and policies can not be implemented as they stand</a:t>
            </a:r>
          </a:p>
          <a:p>
            <a:pPr>
              <a:buClr>
                <a:schemeClr val="accent4">
                  <a:lumMod val="75000"/>
                </a:schemeClr>
              </a:buClr>
              <a:buSzPct val="150000"/>
              <a:buNone/>
            </a:pPr>
            <a:endParaRPr lang="en-US" sz="1000" dirty="0" smtClean="0">
              <a:latin typeface="Myriad Pro"/>
            </a:endParaRPr>
          </a:p>
          <a:p>
            <a:pPr>
              <a:buClr>
                <a:schemeClr val="accent4">
                  <a:lumMod val="75000"/>
                </a:schemeClr>
              </a:buClr>
              <a:buSzPct val="150000"/>
            </a:pPr>
            <a:r>
              <a:rPr lang="en-US" sz="2800" dirty="0" smtClean="0">
                <a:latin typeface="Myriad Pro"/>
              </a:rPr>
              <a:t>EAFM plans provide a link between higher level policy (e.g. National fisheries policy) and management actions on the ground</a:t>
            </a:r>
          </a:p>
          <a:p>
            <a:pPr>
              <a:buClr>
                <a:schemeClr val="accent4">
                  <a:lumMod val="75000"/>
                </a:schemeClr>
              </a:buClr>
              <a:buSzPct val="150000"/>
              <a:buNone/>
            </a:pPr>
            <a:endParaRPr lang="en-US" sz="1000" dirty="0" smtClean="0">
              <a:latin typeface="Myriad Pro"/>
            </a:endParaRPr>
          </a:p>
          <a:p>
            <a:pPr>
              <a:buClr>
                <a:schemeClr val="accent4">
                  <a:lumMod val="75000"/>
                </a:schemeClr>
              </a:buClr>
              <a:buSzPct val="150000"/>
            </a:pPr>
            <a:r>
              <a:rPr lang="en-US" sz="2800" dirty="0" smtClean="0">
                <a:latin typeface="Myriad Pro"/>
              </a:rPr>
              <a:t>In this way, management actions in EAFM will promote the implementation of the high level policies over time</a:t>
            </a:r>
          </a:p>
          <a:p>
            <a:pPr marL="0" indent="0">
              <a:buNone/>
            </a:pPr>
            <a:endParaRPr lang="en-US" sz="2800" dirty="0">
              <a:latin typeface="Myriad Pro"/>
            </a:endParaRPr>
          </a:p>
          <a:p>
            <a:pPr marL="0" indent="0">
              <a:buNone/>
            </a:pPr>
            <a:endParaRPr lang="en-US" sz="2800" dirty="0" smtClean="0">
              <a:latin typeface="Myriad Pro"/>
            </a:endParaRPr>
          </a:p>
          <a:p>
            <a:pPr marL="0" indent="0">
              <a:buNone/>
            </a:pPr>
            <a:endParaRPr lang="en-US" sz="2800" dirty="0">
              <a:latin typeface="Myriad Pro"/>
            </a:endParaRPr>
          </a:p>
        </p:txBody>
      </p:sp>
    </p:spTree>
    <p:extLst>
      <p:ext uri="{BB962C8B-B14F-4D97-AF65-F5344CB8AC3E}">
        <p14:creationId xmlns:p14="http://schemas.microsoft.com/office/powerpoint/2010/main" val="3491057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1440</TotalTime>
  <Words>855</Words>
  <Application>Microsoft Office PowerPoint</Application>
  <PresentationFormat>On-screen Show (4:3)</PresentationFormat>
  <Paragraphs>100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Myriad Pro</vt:lpstr>
      <vt:lpstr>Office Theme</vt:lpstr>
      <vt:lpstr>6. EAFM plans  the link between policy  and action</vt:lpstr>
      <vt:lpstr>PowerPoint Presentation</vt:lpstr>
      <vt:lpstr>Plans are needed to implement policies</vt:lpstr>
      <vt:lpstr>PowerPoint Presentation</vt:lpstr>
      <vt:lpstr>PowerPoint Presentation</vt:lpstr>
      <vt:lpstr>PowerPoint Presentation</vt:lpstr>
      <vt:lpstr>PowerPoint Presentation</vt:lpstr>
      <vt:lpstr>PowerPoint Presentation</vt:lpstr>
      <vt:lpstr>Key messages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Wendy Worrall</dc:creator>
  <cp:keywords/>
  <dc:description/>
  <cp:lastModifiedBy>Derek Staples</cp:lastModifiedBy>
  <cp:revision>179</cp:revision>
  <dcterms:created xsi:type="dcterms:W3CDTF">2014-03-26T03:19:20Z</dcterms:created>
  <dcterms:modified xsi:type="dcterms:W3CDTF">2016-06-23T07:13:31Z</dcterms:modified>
  <cp:category/>
</cp:coreProperties>
</file>